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615" r:id="rId2"/>
    <p:sldId id="758" r:id="rId3"/>
    <p:sldId id="764" r:id="rId4"/>
    <p:sldId id="763" r:id="rId5"/>
    <p:sldId id="765" r:id="rId6"/>
    <p:sldId id="766" r:id="rId7"/>
    <p:sldId id="767" r:id="rId8"/>
    <p:sldId id="770" r:id="rId9"/>
    <p:sldId id="775" r:id="rId10"/>
    <p:sldId id="339" r:id="rId11"/>
    <p:sldId id="771" r:id="rId12"/>
    <p:sldId id="776" r:id="rId13"/>
    <p:sldId id="772" r:id="rId14"/>
    <p:sldId id="769" r:id="rId15"/>
    <p:sldId id="757" r:id="rId1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pos="302" userDrawn="1">
          <p15:clr>
            <a:srgbClr val="A4A3A4"/>
          </p15:clr>
        </p15:guide>
        <p15:guide id="2" pos="7355" userDrawn="1">
          <p15:clr>
            <a:srgbClr val="A4A3A4"/>
          </p15:clr>
        </p15:guide>
        <p15:guide id="3" orient="horz" pos="527" userDrawn="1">
          <p15:clr>
            <a:srgbClr val="A4A3A4"/>
          </p15:clr>
        </p15:guide>
        <p15:guide id="4" orient="horz" pos="3816" userDrawn="1">
          <p15:clr>
            <a:srgbClr val="A4A3A4"/>
          </p15:clr>
        </p15:guide>
        <p15:guide id="5" orient="horz" pos="2568" userDrawn="1">
          <p15:clr>
            <a:srgbClr val="A4A3A4"/>
          </p15:clr>
        </p15:guide>
        <p15:guide id="6" orient="horz" pos="222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E4529"/>
    <a:srgbClr val="E8E8E8"/>
    <a:srgbClr val="E8482B"/>
    <a:srgbClr val="FF110E"/>
    <a:srgbClr val="062673"/>
    <a:srgbClr val="2C72C6"/>
    <a:srgbClr val="FF92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308" autoAdjust="0"/>
    <p:restoredTop sz="77903" autoAdjust="0"/>
  </p:normalViewPr>
  <p:slideViewPr>
    <p:cSldViewPr snapToGrid="0">
      <p:cViewPr varScale="1">
        <p:scale>
          <a:sx n="92" d="100"/>
          <a:sy n="92" d="100"/>
        </p:scale>
        <p:origin x="-76" y="-296"/>
      </p:cViewPr>
      <p:guideLst>
        <p:guide orient="horz" pos="527"/>
        <p:guide orient="horz" pos="3816"/>
        <p:guide orient="horz" pos="2568"/>
        <p:guide orient="horz" pos="2228"/>
        <p:guide pos="302"/>
        <p:guide pos="7355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DAA4358-12BE-421A-9CB7-6B7E2EC63663}" type="datetimeFigureOut">
              <a:rPr lang="ru-RU" smtClean="0"/>
              <a:t>17.05.2022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1ADE26E-522E-4186-BFF8-130BF227072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26088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ACC8BAD-DB35-4ACE-BE51-01B5D2130B86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6858772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996EE5-5010-412F-BCFB-25B0586F0317}" type="datetimeFigureOut">
              <a:rPr lang="ru-RU" smtClean="0"/>
              <a:t>17.05.2022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B2C91C-B9EB-4344-B2A0-068774DB093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1812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996EE5-5010-412F-BCFB-25B0586F0317}" type="datetimeFigureOut">
              <a:rPr lang="ru-RU" smtClean="0"/>
              <a:t>17.05.2022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B2C91C-B9EB-4344-B2A0-068774DB093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842806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996EE5-5010-412F-BCFB-25B0586F0317}" type="datetimeFigureOut">
              <a:rPr lang="ru-RU" smtClean="0"/>
              <a:t>17.05.2022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B2C91C-B9EB-4344-B2A0-068774DB093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701875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996EE5-5010-412F-BCFB-25B0586F0317}" type="datetimeFigureOut">
              <a:rPr lang="ru-RU" smtClean="0"/>
              <a:t>17.05.2022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B2C91C-B9EB-4344-B2A0-068774DB093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817941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996EE5-5010-412F-BCFB-25B0586F0317}" type="datetimeFigureOut">
              <a:rPr lang="ru-RU" smtClean="0"/>
              <a:t>17.05.2022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B2C91C-B9EB-4344-B2A0-068774DB093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109489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996EE5-5010-412F-BCFB-25B0586F0317}" type="datetimeFigureOut">
              <a:rPr lang="ru-RU" smtClean="0"/>
              <a:t>17.05.2022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B2C91C-B9EB-4344-B2A0-068774DB093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784500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996EE5-5010-412F-BCFB-25B0586F0317}" type="datetimeFigureOut">
              <a:rPr lang="ru-RU" smtClean="0"/>
              <a:t>17.05.2022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B2C91C-B9EB-4344-B2A0-068774DB093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944636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996EE5-5010-412F-BCFB-25B0586F0317}" type="datetimeFigureOut">
              <a:rPr lang="ru-RU" smtClean="0"/>
              <a:t>17.05.2022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B2C91C-B9EB-4344-B2A0-068774DB093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003982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996EE5-5010-412F-BCFB-25B0586F0317}" type="datetimeFigureOut">
              <a:rPr lang="ru-RU" smtClean="0"/>
              <a:t>17.05.2022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B2C91C-B9EB-4344-B2A0-068774DB093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744608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996EE5-5010-412F-BCFB-25B0586F0317}" type="datetimeFigureOut">
              <a:rPr lang="ru-RU" smtClean="0"/>
              <a:t>17.05.2022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B2C91C-B9EB-4344-B2A0-068774DB093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933978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996EE5-5010-412F-BCFB-25B0586F0317}" type="datetimeFigureOut">
              <a:rPr lang="ru-RU" smtClean="0"/>
              <a:t>17.05.2022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B2C91C-B9EB-4344-B2A0-068774DB093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307361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996EE5-5010-412F-BCFB-25B0586F0317}" type="datetimeFigureOut">
              <a:rPr lang="ru-RU" smtClean="0"/>
              <a:t>17.05.2022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B2C91C-B9EB-4344-B2A0-068774DB093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54175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hyperlink" Target="http://www.kipk.ru/" TargetMode="External"/><Relationship Id="rId7" Type="http://schemas.openxmlformats.org/officeDocument/2006/relationships/image" Target="../media/image8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1501683" y="4714711"/>
            <a:ext cx="855671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srgbClr val="DE4529"/>
                </a:solidFill>
                <a:cs typeface="Calibri" panose="020F0502020204030204" pitchFamily="34" charset="0"/>
              </a:rPr>
              <a:t>Ильина Оксана Владимировна</a:t>
            </a:r>
            <a:r>
              <a:rPr lang="en-US" sz="2000" dirty="0" smtClean="0">
                <a:solidFill>
                  <a:srgbClr val="DE4529"/>
                </a:solidFill>
                <a:cs typeface="Calibri" panose="020F0502020204030204" pitchFamily="34" charset="0"/>
              </a:rPr>
              <a:t>|</a:t>
            </a:r>
            <a:r>
              <a:rPr lang="ru-RU" sz="2000" dirty="0" smtClean="0">
                <a:solidFill>
                  <a:srgbClr val="DE4529"/>
                </a:solidFill>
                <a:cs typeface="Calibri" panose="020F0502020204030204" pitchFamily="34" charset="0"/>
              </a:rPr>
              <a:t> директор школы</a:t>
            </a:r>
            <a:r>
              <a:rPr lang="en-US" sz="2000" dirty="0" smtClean="0">
                <a:solidFill>
                  <a:srgbClr val="DE4529"/>
                </a:solidFill>
                <a:cs typeface="Calibri" panose="020F0502020204030204" pitchFamily="34" charset="0"/>
              </a:rPr>
              <a:t> </a:t>
            </a:r>
            <a:endParaRPr lang="ru-RU" sz="2000" dirty="0">
              <a:solidFill>
                <a:schemeClr val="bg1">
                  <a:lumMod val="50000"/>
                </a:schemeClr>
              </a:solidFill>
              <a:cs typeface="Calibri" panose="020F0502020204030204" pitchFamily="34" charset="0"/>
            </a:endParaRPr>
          </a:p>
          <a:p>
            <a:r>
              <a:rPr lang="ru-RU" sz="2000" dirty="0" err="1" smtClean="0">
                <a:solidFill>
                  <a:srgbClr val="DE4529"/>
                </a:solidFill>
                <a:cs typeface="Calibri" panose="020F0502020204030204" pitchFamily="34" charset="0"/>
              </a:rPr>
              <a:t>Сурженко</a:t>
            </a:r>
            <a:r>
              <a:rPr lang="ru-RU" sz="2000" dirty="0" smtClean="0">
                <a:solidFill>
                  <a:srgbClr val="DE4529"/>
                </a:solidFill>
                <a:cs typeface="Calibri" panose="020F0502020204030204" pitchFamily="34" charset="0"/>
              </a:rPr>
              <a:t> Ирина Павловна</a:t>
            </a:r>
            <a:r>
              <a:rPr lang="en-US" sz="2000" dirty="0" smtClean="0">
                <a:solidFill>
                  <a:srgbClr val="DE4529"/>
                </a:solidFill>
                <a:cs typeface="Calibri" panose="020F0502020204030204" pitchFamily="34" charset="0"/>
              </a:rPr>
              <a:t>| </a:t>
            </a:r>
            <a:r>
              <a:rPr lang="ru-RU" sz="2000" dirty="0" smtClean="0">
                <a:solidFill>
                  <a:srgbClr val="DE4529"/>
                </a:solidFill>
                <a:cs typeface="Calibri" panose="020F0502020204030204" pitchFamily="34" charset="0"/>
              </a:rPr>
              <a:t>заместитель директора по УР</a:t>
            </a:r>
            <a:endParaRPr lang="ru-RU" sz="2000" dirty="0">
              <a:solidFill>
                <a:schemeClr val="bg1">
                  <a:lumMod val="50000"/>
                </a:schemeClr>
              </a:solidFill>
              <a:cs typeface="Calibri" panose="020F0502020204030204" pitchFamily="34" charset="0"/>
            </a:endParaRPr>
          </a:p>
          <a:p>
            <a:r>
              <a:rPr lang="ru-RU" sz="2000" dirty="0" smtClean="0">
                <a:solidFill>
                  <a:srgbClr val="DE4529"/>
                </a:solidFill>
                <a:cs typeface="Calibri" panose="020F0502020204030204" pitchFamily="34" charset="0"/>
              </a:rPr>
              <a:t>Кузьмина Надежда Васильевна</a:t>
            </a:r>
            <a:r>
              <a:rPr lang="en-US" sz="2000" dirty="0" smtClean="0">
                <a:solidFill>
                  <a:srgbClr val="DE4529"/>
                </a:solidFill>
                <a:cs typeface="Calibri" panose="020F0502020204030204" pitchFamily="34" charset="0"/>
              </a:rPr>
              <a:t>| </a:t>
            </a:r>
            <a:r>
              <a:rPr lang="ru-RU" sz="2000" dirty="0" smtClean="0">
                <a:solidFill>
                  <a:srgbClr val="DE4529"/>
                </a:solidFill>
                <a:cs typeface="Calibri" panose="020F0502020204030204" pitchFamily="34" charset="0"/>
              </a:rPr>
              <a:t>заместитель директора по ВР</a:t>
            </a:r>
            <a:endParaRPr lang="ru-RU" sz="2000" dirty="0">
              <a:solidFill>
                <a:schemeClr val="bg1">
                  <a:lumMod val="50000"/>
                </a:schemeClr>
              </a:solidFill>
              <a:cs typeface="Calibri" panose="020F0502020204030204" pitchFamily="34" charset="0"/>
            </a:endParaRPr>
          </a:p>
          <a:p>
            <a:endParaRPr lang="ru-RU" sz="2000" dirty="0">
              <a:solidFill>
                <a:schemeClr val="bg1">
                  <a:lumMod val="50000"/>
                </a:schemeClr>
              </a:solidFill>
              <a:cs typeface="Calibri" panose="020F050202020403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06602" y="2094720"/>
            <a:ext cx="10320866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627063" indent="-627063"/>
            <a:r>
              <a:rPr lang="ru-RU" sz="4000" b="1" dirty="0">
                <a:solidFill>
                  <a:srgbClr val="DE4529"/>
                </a:solidFill>
                <a:ea typeface="+mj-ea"/>
                <a:cs typeface="+mj-cs"/>
              </a:rPr>
              <a:t>Программа повышения качества образования на 2022-2025 </a:t>
            </a:r>
            <a:r>
              <a:rPr lang="ru-RU" sz="4000" b="1" dirty="0" err="1">
                <a:solidFill>
                  <a:srgbClr val="DE4529"/>
                </a:solidFill>
                <a:ea typeface="+mj-ea"/>
                <a:cs typeface="+mj-cs"/>
              </a:rPr>
              <a:t>гг</a:t>
            </a:r>
            <a:r>
              <a:rPr lang="ru-RU" sz="4000" b="1" dirty="0">
                <a:solidFill>
                  <a:srgbClr val="DE4529"/>
                </a:solidFill>
                <a:ea typeface="+mj-ea"/>
                <a:cs typeface="+mj-cs"/>
              </a:rPr>
              <a:t/>
            </a:r>
            <a:br>
              <a:rPr lang="ru-RU" sz="4000" b="1" dirty="0">
                <a:solidFill>
                  <a:srgbClr val="DE4529"/>
                </a:solidFill>
                <a:ea typeface="+mj-ea"/>
                <a:cs typeface="+mj-cs"/>
              </a:rPr>
            </a:br>
            <a:r>
              <a:rPr lang="ru-RU" sz="4000" b="1" dirty="0">
                <a:solidFill>
                  <a:schemeClr val="bg1">
                    <a:lumMod val="50000"/>
                  </a:schemeClr>
                </a:solidFill>
                <a:latin typeface="+mj-lt"/>
                <a:ea typeface="+mj-ea"/>
                <a:cs typeface="+mj-cs"/>
              </a:rPr>
              <a:t>Название ОО</a:t>
            </a:r>
            <a:r>
              <a:rPr lang="ru-RU" sz="4000" b="1" dirty="0" smtClean="0">
                <a:solidFill>
                  <a:schemeClr val="bg1">
                    <a:lumMod val="50000"/>
                  </a:schemeClr>
                </a:solidFill>
                <a:latin typeface="+mj-lt"/>
                <a:ea typeface="+mj-ea"/>
                <a:cs typeface="+mj-cs"/>
              </a:rPr>
              <a:t>: МБОУ </a:t>
            </a:r>
            <a:r>
              <a:rPr lang="ru-RU" sz="4000" b="1" dirty="0" err="1" smtClean="0">
                <a:solidFill>
                  <a:schemeClr val="bg1">
                    <a:lumMod val="50000"/>
                  </a:schemeClr>
                </a:solidFill>
                <a:latin typeface="+mj-lt"/>
                <a:ea typeface="+mj-ea"/>
                <a:cs typeface="+mj-cs"/>
              </a:rPr>
              <a:t>Большекосульская</a:t>
            </a:r>
            <a:r>
              <a:rPr lang="ru-RU" sz="4000" b="1" dirty="0" smtClean="0">
                <a:solidFill>
                  <a:schemeClr val="bg1">
                    <a:lumMod val="50000"/>
                  </a:schemeClr>
                </a:solidFill>
                <a:latin typeface="+mj-lt"/>
                <a:ea typeface="+mj-ea"/>
                <a:cs typeface="+mj-cs"/>
              </a:rPr>
              <a:t> СОШ</a:t>
            </a:r>
            <a:endParaRPr lang="ru-RU" sz="4000" b="1" dirty="0">
              <a:solidFill>
                <a:schemeClr val="bg1">
                  <a:lumMod val="50000"/>
                </a:schemeClr>
              </a:solidFill>
              <a:latin typeface="+mj-lt"/>
              <a:ea typeface="+mj-ea"/>
              <a:cs typeface="+mj-cs"/>
            </a:endParaRPr>
          </a:p>
          <a:p>
            <a:pPr marL="627063" indent="-627063"/>
            <a:r>
              <a:rPr lang="ru-RU" sz="4000" b="1" dirty="0">
                <a:solidFill>
                  <a:schemeClr val="bg1">
                    <a:lumMod val="50000"/>
                  </a:schemeClr>
                </a:solidFill>
                <a:latin typeface="+mj-lt"/>
                <a:ea typeface="+mj-ea"/>
                <a:cs typeface="+mj-cs"/>
              </a:rPr>
              <a:t>	Проектная команда:</a:t>
            </a:r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064532" y="3488267"/>
            <a:ext cx="0" cy="1692000"/>
          </a:xfrm>
          <a:prstGeom prst="line">
            <a:avLst/>
          </a:prstGeom>
          <a:ln w="38100">
            <a:solidFill>
              <a:srgbClr val="95959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Рисунок 9">
            <a:extLst>
              <a:ext uri="{FF2B5EF4-FFF2-40B4-BE49-F238E27FC236}">
                <a16:creationId xmlns="" xmlns:a16="http://schemas.microsoft.com/office/drawing/2014/main" id="{308BDF51-5CE0-4666-B2A3-8EC9DFAEA51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239" y="619163"/>
            <a:ext cx="3165652" cy="1250866"/>
          </a:xfrm>
          <a:prstGeom prst="rect">
            <a:avLst/>
          </a:prstGeom>
          <a:ln>
            <a:noFill/>
          </a:ln>
        </p:spPr>
      </p:pic>
      <p:pic>
        <p:nvPicPr>
          <p:cNvPr id="3" name="Рисунок 2">
            <a:extLst>
              <a:ext uri="{FF2B5EF4-FFF2-40B4-BE49-F238E27FC236}">
                <a16:creationId xmlns="" xmlns:a16="http://schemas.microsoft.com/office/drawing/2014/main" id="{212038EE-ED8E-4975-A79E-B1C1406A8ED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43590" y="5661749"/>
            <a:ext cx="832445" cy="9722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96200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Содержимое 2">
            <a:extLst>
              <a:ext uri="{FF2B5EF4-FFF2-40B4-BE49-F238E27FC236}">
                <a16:creationId xmlns="" xmlns:a16="http://schemas.microsoft.com/office/drawing/2014/main" id="{79A1978D-849C-4261-B74B-4D1524AA4FE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52533" y="1645617"/>
            <a:ext cx="11083856" cy="5232953"/>
          </a:xfrm>
        </p:spPr>
        <p:txBody>
          <a:bodyPr>
            <a:normAutofit/>
          </a:bodyPr>
          <a:lstStyle/>
          <a:p>
            <a:pPr>
              <a:buNone/>
              <a:defRPr/>
            </a:pPr>
            <a:r>
              <a:rPr lang="ru-RU" sz="2400" b="1" dirty="0">
                <a:solidFill>
                  <a:srgbClr val="DE4529"/>
                </a:solidFill>
                <a:latin typeface="Calibri Light" panose="020F0302020204030204"/>
              </a:rPr>
              <a:t>Результаты проекта (критерии/показатели результатов):</a:t>
            </a:r>
            <a:r>
              <a:rPr lang="ru-RU" sz="4000" b="1" dirty="0">
                <a:solidFill>
                  <a:srgbClr val="DE4529"/>
                </a:solidFill>
                <a:latin typeface="Calibri Light" panose="020F0302020204030204"/>
              </a:rPr>
              <a:t> </a:t>
            </a:r>
            <a:r>
              <a:rPr lang="ru-RU" sz="2400" b="1" dirty="0" smtClean="0">
                <a:latin typeface="Calibri Light" panose="020F0302020204030204"/>
              </a:rPr>
              <a:t>повысилась мотивация обучающихся к обучению; изменились подходы к оцениванию образовательных достижений обучающихся (повышение квалификации педагогов по направлению «Формирующее оценивание»/ доля педагогов, вовлечённых в реализацию программы; повышение результатов образовательной деятельности обучающихся/доля обучающихся с высокой мотивацией к обучению)</a:t>
            </a:r>
            <a:endParaRPr lang="ru-RU" sz="2400" b="1" dirty="0">
              <a:solidFill>
                <a:srgbClr val="DE4529"/>
              </a:solidFill>
              <a:latin typeface="Calibri Light" panose="020F0302020204030204"/>
            </a:endParaRPr>
          </a:p>
          <a:p>
            <a:pPr>
              <a:buNone/>
              <a:defRPr/>
            </a:pPr>
            <a:r>
              <a:rPr lang="ru-RU" sz="2400" b="1" dirty="0" smtClean="0">
                <a:solidFill>
                  <a:srgbClr val="DE4529"/>
                </a:solidFill>
                <a:latin typeface="Calibri Light" panose="020F0302020204030204"/>
              </a:rPr>
              <a:t>Инструменты измерения результативности: </a:t>
            </a:r>
            <a:r>
              <a:rPr lang="ru-RU" sz="2400" b="1" dirty="0" smtClean="0">
                <a:latin typeface="Calibri Light" panose="020F0302020204030204"/>
              </a:rPr>
              <a:t>запланированные (анкетирование, мониторинг, диагностика познавательных особенностей обучающихся, консультации, диагностика педагогических технологий)</a:t>
            </a:r>
            <a:endParaRPr lang="ru-RU" sz="2400" b="1" dirty="0">
              <a:solidFill>
                <a:srgbClr val="DE4529"/>
              </a:solidFill>
              <a:latin typeface="Calibri Light" panose="020F0302020204030204"/>
            </a:endParaRPr>
          </a:p>
          <a:p>
            <a:pPr>
              <a:buNone/>
              <a:defRPr/>
            </a:pPr>
            <a:r>
              <a:rPr lang="ru-RU" sz="2400" b="1" dirty="0">
                <a:solidFill>
                  <a:srgbClr val="DE4529"/>
                </a:solidFill>
                <a:latin typeface="Calibri Light" panose="020F0302020204030204"/>
              </a:rPr>
              <a:t>Ресурсы:</a:t>
            </a:r>
            <a:r>
              <a:rPr lang="ru-RU" sz="4000" b="1" dirty="0">
                <a:solidFill>
                  <a:srgbClr val="DE4529"/>
                </a:solidFill>
                <a:latin typeface="Calibri Light" panose="020F0302020204030204"/>
              </a:rPr>
              <a:t> </a:t>
            </a:r>
            <a:r>
              <a:rPr lang="ru-RU" sz="2400" b="1" dirty="0" smtClean="0">
                <a:latin typeface="Calibri Light" panose="020F0302020204030204"/>
              </a:rPr>
              <a:t>обучающиеся, педагоги, институт повышения квалификации, методическая помощь администрации школы</a:t>
            </a:r>
            <a:endParaRPr lang="ru-RU" sz="2400" b="1" dirty="0">
              <a:solidFill>
                <a:srgbClr val="DE4529"/>
              </a:solidFill>
              <a:latin typeface="Calibri Light" panose="020F0302020204030204"/>
            </a:endParaRPr>
          </a:p>
        </p:txBody>
      </p:sp>
      <p:sp>
        <p:nvSpPr>
          <p:cNvPr id="4" name="Заголовок 1">
            <a:extLst>
              <a:ext uri="{FF2B5EF4-FFF2-40B4-BE49-F238E27FC236}">
                <a16:creationId xmlns="" xmlns:a16="http://schemas.microsoft.com/office/drawing/2014/main" id="{12EB8DDB-CFBD-4EA7-8977-6CD85DFD1479}"/>
              </a:ext>
            </a:extLst>
          </p:cNvPr>
          <p:cNvSpPr txBox="1">
            <a:spLocks/>
          </p:cNvSpPr>
          <p:nvPr/>
        </p:nvSpPr>
        <p:spPr>
          <a:xfrm>
            <a:off x="652533" y="51248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b="1" dirty="0">
                <a:solidFill>
                  <a:srgbClr val="DE4529"/>
                </a:solidFill>
              </a:rPr>
              <a:t>ПРОЕКТ </a:t>
            </a:r>
            <a:r>
              <a:rPr lang="ru-RU" b="1" dirty="0" smtClean="0">
                <a:solidFill>
                  <a:srgbClr val="DE4529"/>
                </a:solidFill>
              </a:rPr>
              <a:t>1 </a:t>
            </a:r>
            <a:endParaRPr lang="ru-RU" dirty="0"/>
          </a:p>
          <a:p>
            <a:r>
              <a:rPr lang="ru-RU" b="1" kern="0" dirty="0">
                <a:latin typeface="Times New Roman"/>
                <a:ea typeface="Times New Roman"/>
              </a:rPr>
              <a:t>Повышение мотивации учащихся к обучению через изменение подходов к оцениванию образовательных достижений посредством внедрения системы формирующего </a:t>
            </a:r>
            <a:r>
              <a:rPr lang="ru-RU" b="1" kern="0" spc="-10" dirty="0">
                <a:latin typeface="Times New Roman"/>
                <a:ea typeface="Times New Roman"/>
              </a:rPr>
              <a:t>оценивания</a:t>
            </a:r>
            <a:endParaRPr lang="ru-RU" sz="9600" b="1" kern="1600" dirty="0">
              <a:latin typeface="Cambria"/>
              <a:ea typeface="Times New Roman"/>
            </a:endParaRPr>
          </a:p>
          <a:p>
            <a:endParaRPr lang="ru-RU" dirty="0"/>
          </a:p>
        </p:txBody>
      </p:sp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59EE4557-6A8D-4978-9841-3D7E991CB6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43590" y="5661749"/>
            <a:ext cx="832445" cy="972243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Содержимое 2">
            <a:extLst>
              <a:ext uri="{FF2B5EF4-FFF2-40B4-BE49-F238E27FC236}">
                <a16:creationId xmlns="" xmlns:a16="http://schemas.microsoft.com/office/drawing/2014/main" id="{79A1978D-849C-4261-B74B-4D1524AA4FE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4072" y="1684682"/>
            <a:ext cx="11083856" cy="6072188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None/>
              <a:defRPr/>
            </a:pPr>
            <a:r>
              <a:rPr lang="ru-RU" b="1" dirty="0">
                <a:solidFill>
                  <a:srgbClr val="DE4529"/>
                </a:solidFill>
                <a:latin typeface="Calibri Light" panose="020F0302020204030204"/>
              </a:rPr>
              <a:t>Срок реализации:</a:t>
            </a:r>
            <a:r>
              <a:rPr lang="ru-RU" sz="4000" b="1" dirty="0">
                <a:solidFill>
                  <a:srgbClr val="DE4529"/>
                </a:solidFill>
                <a:latin typeface="Calibri Light" panose="020F0302020204030204"/>
              </a:rPr>
              <a:t> </a:t>
            </a:r>
            <a:r>
              <a:rPr lang="ru-RU" sz="2400" b="1" dirty="0" smtClean="0">
                <a:latin typeface="Calibri Light" panose="020F0302020204030204"/>
              </a:rPr>
              <a:t>сентябрь 2022 – май 2025 г.</a:t>
            </a:r>
            <a:endParaRPr lang="ru-RU" sz="2400" b="1" dirty="0">
              <a:solidFill>
                <a:srgbClr val="DE4529"/>
              </a:solidFill>
              <a:latin typeface="Calibri Light" panose="020F0302020204030204"/>
            </a:endParaRPr>
          </a:p>
          <a:p>
            <a:pPr>
              <a:buNone/>
              <a:defRPr/>
            </a:pPr>
            <a:r>
              <a:rPr lang="ru-RU" b="1" dirty="0">
                <a:solidFill>
                  <a:srgbClr val="DE4529"/>
                </a:solidFill>
                <a:latin typeface="Calibri Light" panose="020F0302020204030204"/>
              </a:rPr>
              <a:t>Целевая группа:</a:t>
            </a:r>
            <a:r>
              <a:rPr lang="ru-RU" sz="4000" b="1" dirty="0">
                <a:solidFill>
                  <a:srgbClr val="DE4529"/>
                </a:solidFill>
                <a:latin typeface="Calibri Light" panose="020F0302020204030204"/>
              </a:rPr>
              <a:t> </a:t>
            </a:r>
            <a:r>
              <a:rPr lang="ru-RU" sz="2400" dirty="0"/>
              <a:t>обучающиеся, педагоги, в т</a:t>
            </a:r>
            <a:r>
              <a:rPr lang="ru-RU" sz="2400" dirty="0" smtClean="0"/>
              <a:t>. ч</a:t>
            </a:r>
            <a:r>
              <a:rPr lang="ru-RU" sz="2400" dirty="0"/>
              <a:t>. педагог-психолог, родители (выявление, поддержка и сопровождение учащихся, демонстрирующих высокий уровень способностей по различным направлениям деятельности)</a:t>
            </a:r>
            <a:endParaRPr lang="ru-RU" sz="2400" b="1" dirty="0">
              <a:solidFill>
                <a:srgbClr val="DE4529"/>
              </a:solidFill>
              <a:latin typeface="Calibri Light" panose="020F0302020204030204"/>
            </a:endParaRPr>
          </a:p>
          <a:p>
            <a:pPr>
              <a:buNone/>
              <a:defRPr/>
            </a:pPr>
            <a:r>
              <a:rPr lang="ru-RU" b="1" dirty="0">
                <a:solidFill>
                  <a:srgbClr val="DE4529"/>
                </a:solidFill>
                <a:latin typeface="Calibri Light" panose="020F0302020204030204"/>
              </a:rPr>
              <a:t>Проблема:</a:t>
            </a:r>
            <a:r>
              <a:rPr lang="ru-RU" sz="4000" b="1" dirty="0">
                <a:solidFill>
                  <a:srgbClr val="DE4529"/>
                </a:solidFill>
                <a:latin typeface="Calibri Light" panose="020F0302020204030204"/>
              </a:rPr>
              <a:t> </a:t>
            </a:r>
            <a:r>
              <a:rPr lang="ru-RU" sz="2400" b="1" dirty="0" smtClean="0">
                <a:latin typeface="Calibri Light" panose="020F0302020204030204"/>
              </a:rPr>
              <a:t>в школе не организована целенаправленная работа по выявлению, поддержке и сопровождению обучающихся, демонстрирующих высокий уровень способностей по техническому и естественнонаучному направлениям.</a:t>
            </a:r>
            <a:endParaRPr lang="ru-RU" sz="2400" b="1" dirty="0">
              <a:solidFill>
                <a:srgbClr val="DE4529"/>
              </a:solidFill>
              <a:latin typeface="Calibri Light" panose="020F0302020204030204"/>
            </a:endParaRPr>
          </a:p>
        </p:txBody>
      </p:sp>
      <p:sp>
        <p:nvSpPr>
          <p:cNvPr id="4" name="Заголовок 1">
            <a:extLst>
              <a:ext uri="{FF2B5EF4-FFF2-40B4-BE49-F238E27FC236}">
                <a16:creationId xmlns="" xmlns:a16="http://schemas.microsoft.com/office/drawing/2014/main" id="{12EB8DDB-CFBD-4EA7-8977-6CD85DFD1479}"/>
              </a:ext>
            </a:extLst>
          </p:cNvPr>
          <p:cNvSpPr txBox="1">
            <a:spLocks/>
          </p:cNvSpPr>
          <p:nvPr/>
        </p:nvSpPr>
        <p:spPr>
          <a:xfrm>
            <a:off x="554072" y="184494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b="1" dirty="0">
                <a:solidFill>
                  <a:srgbClr val="DE4529"/>
                </a:solidFill>
              </a:rPr>
              <a:t>ПРОЕКТ 2</a:t>
            </a:r>
          </a:p>
          <a:p>
            <a:r>
              <a:rPr lang="ru-RU" b="1" dirty="0"/>
              <a:t> «Одарённые дети»</a:t>
            </a:r>
            <a:endParaRPr lang="ru-RU" dirty="0"/>
          </a:p>
        </p:txBody>
      </p:sp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3D1E0D88-09F2-4C02-8CF9-847EEE68B53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43590" y="5661749"/>
            <a:ext cx="832445" cy="9722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308741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DE4529"/>
                </a:solidFill>
              </a:rPr>
              <a:t>Цель, задачи </a:t>
            </a:r>
            <a:r>
              <a:rPr lang="ru-RU" b="1" dirty="0">
                <a:solidFill>
                  <a:srgbClr val="DE4529"/>
                </a:solidFill>
              </a:rPr>
              <a:t>проекта: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pPr marL="0" lvl="0" indent="0">
              <a:buNone/>
            </a:pPr>
            <a:r>
              <a:rPr lang="ru-RU" sz="2900" b="1" dirty="0"/>
              <a:t>Цель проекта:</a:t>
            </a:r>
            <a:r>
              <a:rPr lang="ru-RU" sz="2900" dirty="0"/>
              <a:t>  создание условий для выявления, поддержки и сопровождения обучающихся, демонстрирующих высокий уровень способностей по различным направлениям деятельности.</a:t>
            </a:r>
          </a:p>
          <a:p>
            <a:pPr marL="0" lvl="0" indent="0">
              <a:buNone/>
            </a:pPr>
            <a:r>
              <a:rPr lang="ru-RU" sz="2900" b="1" dirty="0"/>
              <a:t>Задачи проекта:</a:t>
            </a:r>
            <a:endParaRPr lang="ru-RU" sz="2900" dirty="0"/>
          </a:p>
          <a:p>
            <a:pPr marL="0" indent="0">
              <a:buNone/>
            </a:pPr>
            <a:r>
              <a:rPr lang="ru-RU" sz="2900" dirty="0"/>
              <a:t>1) Повысить квалификацию педагогов и специалистов по направлению: «Одаренные дети. Выявление, поддержка, сопровождение».</a:t>
            </a:r>
          </a:p>
          <a:p>
            <a:pPr marL="0" indent="0">
              <a:buNone/>
            </a:pPr>
            <a:r>
              <a:rPr lang="ru-RU" sz="2900" dirty="0"/>
              <a:t>2) Создать условия для развития и самореализации обучающихся через совершенствование материально-технической базы (приобретение основных средств и расширение материально-технических запасов для организации работы по направлениям: техническое – «</a:t>
            </a:r>
            <a:r>
              <a:rPr lang="ru-RU" sz="2900" dirty="0" err="1"/>
              <a:t>Роботехника</a:t>
            </a:r>
            <a:r>
              <a:rPr lang="ru-RU" sz="2900" dirty="0"/>
              <a:t>», </a:t>
            </a:r>
            <a:r>
              <a:rPr lang="ru-RU" sz="2900" dirty="0" smtClean="0"/>
              <a:t>естественнонаучное</a:t>
            </a:r>
            <a:r>
              <a:rPr lang="ru-RU" sz="2900" dirty="0"/>
              <a:t>).</a:t>
            </a:r>
          </a:p>
          <a:p>
            <a:pPr marL="0" indent="0">
              <a:buNone/>
            </a:pPr>
            <a:r>
              <a:rPr lang="ru-RU" sz="2900" dirty="0"/>
              <a:t>3) Разработать и привести в действие школьную систему по выявлению, поддержке, сопровождению одаренных детей:</a:t>
            </a:r>
          </a:p>
          <a:p>
            <a:pPr marL="0" indent="0">
              <a:buNone/>
            </a:pPr>
            <a:r>
              <a:rPr lang="ru-RU" sz="2900" dirty="0"/>
              <a:t>3.1.  Оформить нормативно-правовую базу по направлению: «Одаренные дети. Выявление, поддержка, сопровождение».</a:t>
            </a:r>
          </a:p>
          <a:p>
            <a:pPr marL="0" indent="0">
              <a:buNone/>
            </a:pPr>
            <a:r>
              <a:rPr lang="ru-RU" sz="2900" dirty="0"/>
              <a:t>3.2.  Повысить результативность участия в предметных олимпиадах через повышение эффективности подготовки к ним за счёт собственных резервов и привлечение ресурсов социальных партнёров.</a:t>
            </a:r>
          </a:p>
          <a:p>
            <a:pPr marL="0" indent="0">
              <a:buNone/>
            </a:pPr>
            <a:r>
              <a:rPr lang="ru-RU" sz="2900" dirty="0"/>
              <a:t>3.3. Создать школьное научное общество учащихся.</a:t>
            </a:r>
          </a:p>
          <a:p>
            <a:pPr marL="0" indent="0">
              <a:buNone/>
            </a:pPr>
            <a:r>
              <a:rPr lang="ru-RU" sz="2900" dirty="0"/>
              <a:t>3.4. Совершенствовать систему поощрений обучающихся школы (разработать Положение о Доске почета «Гордость школы»)</a:t>
            </a:r>
          </a:p>
          <a:p>
            <a:pPr marL="0" indent="0">
              <a:buNone/>
            </a:pPr>
            <a:r>
              <a:rPr lang="ru-RU" sz="2900" dirty="0"/>
              <a:t>3.5. Организовать просвещение родителей в вопросах воспитания одарённого и талантливого ребёнка.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2481359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Содержимое 2">
            <a:extLst>
              <a:ext uri="{FF2B5EF4-FFF2-40B4-BE49-F238E27FC236}">
                <a16:creationId xmlns="" xmlns:a16="http://schemas.microsoft.com/office/drawing/2014/main" id="{79A1978D-849C-4261-B74B-4D1524AA4FE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52533" y="1645617"/>
            <a:ext cx="11083856" cy="5232953"/>
          </a:xfrm>
        </p:spPr>
        <p:txBody>
          <a:bodyPr>
            <a:normAutofit/>
          </a:bodyPr>
          <a:lstStyle/>
          <a:p>
            <a:pPr>
              <a:buNone/>
              <a:defRPr/>
            </a:pPr>
            <a:r>
              <a:rPr lang="ru-RU" sz="2400" b="1" dirty="0">
                <a:solidFill>
                  <a:srgbClr val="DE4529"/>
                </a:solidFill>
                <a:latin typeface="Calibri Light" panose="020F0302020204030204"/>
              </a:rPr>
              <a:t>Результаты проекта (критерии/показатели результатов): </a:t>
            </a:r>
            <a:r>
              <a:rPr lang="ru-RU" sz="2400" b="1" dirty="0" smtClean="0">
                <a:latin typeface="Calibri Light" panose="020F0302020204030204"/>
              </a:rPr>
              <a:t>система выявления, поддержки и сопровождения одарённых детей (участие обучающихся в конкурсах по технической и естественнонаучной направленности разного уровня/ доля обучающихся с высокой результативностью участия в конкурсах </a:t>
            </a:r>
            <a:r>
              <a:rPr lang="ru-RU" sz="2400" b="1" dirty="0">
                <a:latin typeface="Calibri Light" panose="020F0302020204030204"/>
              </a:rPr>
              <a:t>по технической и естественнонаучной направленности разного </a:t>
            </a:r>
            <a:r>
              <a:rPr lang="ru-RU" sz="2400" b="1" dirty="0" smtClean="0">
                <a:latin typeface="Calibri Light" panose="020F0302020204030204"/>
              </a:rPr>
              <a:t>уровня; повышенный балл по результатам прохождения ГИА/доля обучающихся, выполняющих задания повышенного и высокого уровня сложности; процент поступающих в вузы/ доля обучающихся, поступивших в вузы на выбранные факультеты)</a:t>
            </a:r>
            <a:endParaRPr lang="ru-RU" sz="2400" b="1" dirty="0">
              <a:solidFill>
                <a:srgbClr val="DE4529"/>
              </a:solidFill>
              <a:latin typeface="Calibri Light" panose="020F0302020204030204"/>
            </a:endParaRPr>
          </a:p>
          <a:p>
            <a:pPr>
              <a:buNone/>
              <a:defRPr/>
            </a:pPr>
            <a:r>
              <a:rPr lang="ru-RU" sz="2400" b="1" dirty="0" smtClean="0">
                <a:solidFill>
                  <a:srgbClr val="DE4529"/>
                </a:solidFill>
                <a:latin typeface="Calibri Light" panose="020F0302020204030204"/>
              </a:rPr>
              <a:t>Запланированные: </a:t>
            </a:r>
            <a:r>
              <a:rPr lang="ru-RU" sz="2400" b="1" dirty="0" smtClean="0">
                <a:latin typeface="Calibri Light" panose="020F0302020204030204"/>
              </a:rPr>
              <a:t>количество победителей и призёров в конкурсах по технической и естественнонаучной направленности; балл ГИА не менее 60-ти; количество обучающихся, поступивших в вузы на выбранные факультеты</a:t>
            </a:r>
            <a:endParaRPr lang="ru-RU" sz="2400" b="1" dirty="0">
              <a:solidFill>
                <a:srgbClr val="DE4529"/>
              </a:solidFill>
              <a:latin typeface="Calibri Light" panose="020F0302020204030204"/>
            </a:endParaRPr>
          </a:p>
          <a:p>
            <a:pPr>
              <a:buNone/>
              <a:defRPr/>
            </a:pPr>
            <a:r>
              <a:rPr lang="ru-RU" sz="2400" b="1" dirty="0">
                <a:solidFill>
                  <a:srgbClr val="DE4529"/>
                </a:solidFill>
                <a:latin typeface="Calibri Light" panose="020F0302020204030204"/>
              </a:rPr>
              <a:t>Ресурсы: </a:t>
            </a:r>
            <a:r>
              <a:rPr lang="ru-RU" sz="2400" b="1" dirty="0" smtClean="0">
                <a:latin typeface="Calibri Light" panose="020F0302020204030204"/>
              </a:rPr>
              <a:t>цифровые платформы; «Открытый банк заданий»; задания повышенного и высокого уровня; олимпиадные задания; </a:t>
            </a:r>
            <a:endParaRPr lang="ru-RU" sz="2400" b="1" dirty="0">
              <a:solidFill>
                <a:srgbClr val="DE4529"/>
              </a:solidFill>
              <a:latin typeface="Calibri Light" panose="020F0302020204030204"/>
            </a:endParaRPr>
          </a:p>
        </p:txBody>
      </p:sp>
      <p:sp>
        <p:nvSpPr>
          <p:cNvPr id="4" name="Заголовок 1">
            <a:extLst>
              <a:ext uri="{FF2B5EF4-FFF2-40B4-BE49-F238E27FC236}">
                <a16:creationId xmlns="" xmlns:a16="http://schemas.microsoft.com/office/drawing/2014/main" id="{12EB8DDB-CFBD-4EA7-8977-6CD85DFD1479}"/>
              </a:ext>
            </a:extLst>
          </p:cNvPr>
          <p:cNvSpPr txBox="1">
            <a:spLocks/>
          </p:cNvSpPr>
          <p:nvPr/>
        </p:nvSpPr>
        <p:spPr>
          <a:xfrm>
            <a:off x="652533" y="51248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b="1" dirty="0">
                <a:solidFill>
                  <a:srgbClr val="DE4529"/>
                </a:solidFill>
              </a:rPr>
              <a:t>ПРОЕКТ 2</a:t>
            </a:r>
          </a:p>
          <a:p>
            <a:r>
              <a:rPr lang="ru-RU" b="1" dirty="0"/>
              <a:t>«Одарённые дети»</a:t>
            </a:r>
            <a:endParaRPr lang="ru-RU" dirty="0"/>
          </a:p>
          <a:p>
            <a:endParaRPr lang="ru-RU" dirty="0"/>
          </a:p>
        </p:txBody>
      </p:sp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2BBEE64D-876E-4591-91A7-A6A172D197E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43590" y="5661749"/>
            <a:ext cx="832445" cy="9722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003601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9FCC5D31-4496-4236-AB5F-BC5A082D63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r>
              <a:rPr lang="ru-RU" dirty="0">
                <a:solidFill>
                  <a:srgbClr val="DE4529"/>
                </a:solidFill>
              </a:rPr>
              <a:t/>
            </a:r>
            <a:br>
              <a:rPr lang="ru-RU" dirty="0">
                <a:solidFill>
                  <a:srgbClr val="DE4529"/>
                </a:solidFill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indent="0">
              <a:buNone/>
            </a:pPr>
            <a:r>
              <a:rPr lang="ru-RU" altLang="ru-RU" sz="4000" b="1" dirty="0" smtClean="0">
                <a:cs typeface="Times New Roman" panose="02020603050405020304" pitchFamily="18" charset="0"/>
              </a:rPr>
              <a:t>Дефициты: </a:t>
            </a:r>
            <a:r>
              <a:rPr lang="ru-RU" altLang="ru-RU" sz="4000" dirty="0" smtClean="0">
                <a:cs typeface="Times New Roman" panose="02020603050405020304" pitchFamily="18" charset="0"/>
              </a:rPr>
              <a:t>квалифицированные педагогические кадры; современная материально-техническая база («Робототехника»)</a:t>
            </a:r>
            <a:endParaRPr lang="ru-RU" altLang="ru-RU" sz="4000" b="1" dirty="0"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altLang="ru-RU" sz="4000" b="1" dirty="0" smtClean="0">
                <a:cs typeface="Times New Roman" panose="02020603050405020304" pitchFamily="18" charset="0"/>
              </a:rPr>
              <a:t>Запрос/Заказ: </a:t>
            </a:r>
            <a:r>
              <a:rPr lang="ru-RU" altLang="ru-RU" sz="4000" dirty="0" smtClean="0">
                <a:cs typeface="Times New Roman" panose="02020603050405020304" pitchFamily="18" charset="0"/>
              </a:rPr>
              <a:t>средства для обучения педагогических кадров;</a:t>
            </a:r>
            <a:r>
              <a:rPr lang="ru-RU" altLang="ru-RU" sz="4000" b="1" dirty="0" smtClean="0">
                <a:cs typeface="Times New Roman" panose="02020603050405020304" pitchFamily="18" charset="0"/>
              </a:rPr>
              <a:t> </a:t>
            </a:r>
            <a:r>
              <a:rPr lang="ru-RU" altLang="ru-RU" sz="4000" dirty="0" smtClean="0">
                <a:cs typeface="Times New Roman" panose="02020603050405020304" pitchFamily="18" charset="0"/>
              </a:rPr>
              <a:t>средства на материально-техническое оснащение технической и естественнонаучной направленности</a:t>
            </a:r>
            <a:endParaRPr lang="ru-RU" altLang="ru-RU" sz="4000" dirty="0">
              <a:cs typeface="Times New Roman" panose="02020603050405020304" pitchFamily="18" charset="0"/>
            </a:endParaRPr>
          </a:p>
        </p:txBody>
      </p:sp>
      <p:sp>
        <p:nvSpPr>
          <p:cNvPr id="5" name="Объект 2">
            <a:extLst>
              <a:ext uri="{FF2B5EF4-FFF2-40B4-BE49-F238E27FC236}">
                <a16:creationId xmlns="" xmlns:a16="http://schemas.microsoft.com/office/drawing/2014/main" id="{2D009A14-DD96-4576-A231-E87CEF42725E}"/>
              </a:ext>
            </a:extLst>
          </p:cNvPr>
          <p:cNvSpPr txBox="1">
            <a:spLocks/>
          </p:cNvSpPr>
          <p:nvPr/>
        </p:nvSpPr>
        <p:spPr>
          <a:xfrm>
            <a:off x="914400" y="1600200"/>
            <a:ext cx="7772400" cy="45307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anose="05000000000000000000" pitchFamily="2" charset="2"/>
              <a:buNone/>
              <a:defRPr/>
            </a:pPr>
            <a:endParaRPr lang="ru-RU" sz="2000" b="1" dirty="0">
              <a:solidFill>
                <a:schemeClr val="tx2"/>
              </a:solidFill>
              <a:latin typeface="+mj-lt"/>
              <a:ea typeface="+mj-ea"/>
              <a:cs typeface="Times New Roman" panose="02020603050405020304" pitchFamily="18" charset="0"/>
            </a:endParaRPr>
          </a:p>
          <a:p>
            <a:pPr marL="0" indent="0">
              <a:buFont typeface="Wingdings" panose="05000000000000000000" pitchFamily="2" charset="2"/>
              <a:buNone/>
              <a:defRPr/>
            </a:pPr>
            <a:endParaRPr lang="ru-RU" sz="2000" b="1" dirty="0">
              <a:solidFill>
                <a:schemeClr val="tx2"/>
              </a:solidFill>
              <a:latin typeface="+mj-lt"/>
              <a:ea typeface="+mj-ea"/>
              <a:cs typeface="Times New Roman" panose="02020603050405020304" pitchFamily="18" charset="0"/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="" xmlns:a16="http://schemas.microsoft.com/office/drawing/2014/main" id="{D2F0A08C-3CF1-4C91-93D2-BDB297DAE12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43590" y="5661749"/>
            <a:ext cx="832445" cy="9722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728951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>
            <a:extLst>
              <a:ext uri="{FF2B5EF4-FFF2-40B4-BE49-F238E27FC236}">
                <a16:creationId xmlns="" xmlns:a16="http://schemas.microsoft.com/office/drawing/2014/main" id="{DCC70186-B2AD-4B29-B595-FFC27FA6175B}"/>
              </a:ext>
            </a:extLst>
          </p:cNvPr>
          <p:cNvSpPr/>
          <p:nvPr/>
        </p:nvSpPr>
        <p:spPr>
          <a:xfrm>
            <a:off x="381308" y="549901"/>
            <a:ext cx="6388947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600" b="1" dirty="0">
                <a:solidFill>
                  <a:srgbClr val="DE4529"/>
                </a:solidFill>
              </a:rPr>
              <a:t>СПАСИБО </a:t>
            </a:r>
            <a:br>
              <a:rPr lang="ru-RU" sz="6600" b="1" dirty="0">
                <a:solidFill>
                  <a:srgbClr val="DE4529"/>
                </a:solidFill>
              </a:rPr>
            </a:br>
            <a:r>
              <a:rPr lang="ru-RU" sz="6600" b="1" dirty="0">
                <a:solidFill>
                  <a:srgbClr val="DE4529"/>
                </a:solidFill>
              </a:rPr>
              <a:t>ЗА ВНИМАНИЕ! </a:t>
            </a:r>
            <a:endParaRPr lang="ru-RU" sz="6600" dirty="0">
              <a:solidFill>
                <a:srgbClr val="DE4529"/>
              </a:solidFill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="" xmlns:a16="http://schemas.microsoft.com/office/drawing/2014/main" id="{BD5B2C1A-C659-4558-8808-8AA312698DE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11482" y="4388925"/>
            <a:ext cx="1765262" cy="1765262"/>
          </a:xfrm>
          <a:prstGeom prst="rect">
            <a:avLst/>
          </a:prstGeom>
        </p:spPr>
      </p:pic>
      <p:grpSp>
        <p:nvGrpSpPr>
          <p:cNvPr id="37" name="Группа 36">
            <a:extLst>
              <a:ext uri="{FF2B5EF4-FFF2-40B4-BE49-F238E27FC236}">
                <a16:creationId xmlns="" xmlns:a16="http://schemas.microsoft.com/office/drawing/2014/main" id="{E1428EEF-5ADD-4EFA-AC44-BA79D6391941}"/>
              </a:ext>
            </a:extLst>
          </p:cNvPr>
          <p:cNvGrpSpPr/>
          <p:nvPr/>
        </p:nvGrpSpPr>
        <p:grpSpPr>
          <a:xfrm>
            <a:off x="5832800" y="4388925"/>
            <a:ext cx="3678682" cy="1775344"/>
            <a:chOff x="6116756" y="1041231"/>
            <a:chExt cx="3678682" cy="1783836"/>
          </a:xfrm>
        </p:grpSpPr>
        <p:sp>
          <p:nvSpPr>
            <p:cNvPr id="20" name="TextBox 19">
              <a:extLst>
                <a:ext uri="{FF2B5EF4-FFF2-40B4-BE49-F238E27FC236}">
                  <a16:creationId xmlns="" xmlns:a16="http://schemas.microsoft.com/office/drawing/2014/main" id="{D41AF15A-173C-486D-8875-784B034D28E0}"/>
                </a:ext>
              </a:extLst>
            </p:cNvPr>
            <p:cNvSpPr txBox="1"/>
            <p:nvPr/>
          </p:nvSpPr>
          <p:spPr>
            <a:xfrm>
              <a:off x="6116756" y="1041231"/>
              <a:ext cx="3678682" cy="16773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ru-RU" sz="1700" b="1" i="0" dirty="0">
                  <a:solidFill>
                    <a:srgbClr val="333333"/>
                  </a:solidFill>
                  <a:effectLst/>
                </a:rPr>
                <a:t>Красноярский краевой институт повышения квалификации </a:t>
              </a:r>
              <a:br>
                <a:rPr lang="ru-RU" sz="1700" b="1" i="0" dirty="0">
                  <a:solidFill>
                    <a:srgbClr val="333333"/>
                  </a:solidFill>
                  <a:effectLst/>
                </a:rPr>
              </a:br>
              <a:r>
                <a:rPr lang="ru-RU" sz="1700" b="1" i="0" dirty="0">
                  <a:solidFill>
                    <a:srgbClr val="333333"/>
                  </a:solidFill>
                  <a:effectLst/>
                </a:rPr>
                <a:t>и профессиональной переподготовки работников образования</a:t>
              </a:r>
            </a:p>
            <a:p>
              <a:pPr algn="r"/>
              <a:endParaRPr lang="ru-RU" dirty="0"/>
            </a:p>
          </p:txBody>
        </p:sp>
        <p:sp>
          <p:nvSpPr>
            <p:cNvPr id="22" name="TextBox 21">
              <a:extLst>
                <a:ext uri="{FF2B5EF4-FFF2-40B4-BE49-F238E27FC236}">
                  <a16:creationId xmlns="" xmlns:a16="http://schemas.microsoft.com/office/drawing/2014/main" id="{4BF0666D-A7B1-4E8C-9E69-E095BBADDA3B}"/>
                </a:ext>
              </a:extLst>
            </p:cNvPr>
            <p:cNvSpPr txBox="1"/>
            <p:nvPr/>
          </p:nvSpPr>
          <p:spPr>
            <a:xfrm>
              <a:off x="8267456" y="2424957"/>
              <a:ext cx="1527982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ru-RU" sz="2000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Segoe UI" panose="020B0502040204020203" pitchFamily="34" charset="0"/>
                  <a:cs typeface="Segoe UI" panose="020B0502040204020203" pitchFamily="34" charset="0"/>
                  <a:hlinkClick r:id="rId3">
                    <a:extLst>
                      <a:ext uri="{A12FA001-AC4F-418D-AE19-62706E023703}">
                        <ahyp:hlinkClr xmlns="" xmlns:ahyp="http://schemas.microsoft.com/office/drawing/2018/hyperlinkcolor" val="tx"/>
                      </a:ext>
                    </a:extLst>
                  </a:hlinkClick>
                </a:rPr>
                <a:t>www.kipk.ru</a:t>
              </a:r>
              <a:r>
                <a:rPr lang="ru-RU" altLang="ru-RU" sz="2000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endParaRPr lang="ru-RU" sz="2000" dirty="0"/>
            </a:p>
          </p:txBody>
        </p:sp>
      </p:grpSp>
      <p:grpSp>
        <p:nvGrpSpPr>
          <p:cNvPr id="6" name="Группа 5">
            <a:extLst>
              <a:ext uri="{FF2B5EF4-FFF2-40B4-BE49-F238E27FC236}">
                <a16:creationId xmlns="" xmlns:a16="http://schemas.microsoft.com/office/drawing/2014/main" id="{BEFC4AD1-9489-4315-A4E6-59EE0C6C48F0}"/>
              </a:ext>
            </a:extLst>
          </p:cNvPr>
          <p:cNvGrpSpPr/>
          <p:nvPr/>
        </p:nvGrpSpPr>
        <p:grpSpPr>
          <a:xfrm>
            <a:off x="654019" y="4329596"/>
            <a:ext cx="2323364" cy="1877952"/>
            <a:chOff x="6837526" y="4398315"/>
            <a:chExt cx="2445021" cy="1976286"/>
          </a:xfrm>
        </p:grpSpPr>
        <p:pic>
          <p:nvPicPr>
            <p:cNvPr id="17" name="Рисунок 16">
              <a:extLst>
                <a:ext uri="{FF2B5EF4-FFF2-40B4-BE49-F238E27FC236}">
                  <a16:creationId xmlns="" xmlns:a16="http://schemas.microsoft.com/office/drawing/2014/main" id="{933EE5CB-DC01-485E-90A6-18DAC3F4CAE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837526" y="4398315"/>
              <a:ext cx="1959235" cy="1976286"/>
            </a:xfrm>
            <a:prstGeom prst="rect">
              <a:avLst/>
            </a:prstGeom>
          </p:spPr>
        </p:pic>
        <p:pic>
          <p:nvPicPr>
            <p:cNvPr id="26" name="Рисунок 25">
              <a:extLst>
                <a:ext uri="{FF2B5EF4-FFF2-40B4-BE49-F238E27FC236}">
                  <a16:creationId xmlns="" xmlns:a16="http://schemas.microsoft.com/office/drawing/2014/main" id="{31F90693-5096-4F52-BE84-5D435C7F99D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641812" y="5480655"/>
              <a:ext cx="640735" cy="611194"/>
            </a:xfrm>
            <a:prstGeom prst="rect">
              <a:avLst/>
            </a:prstGeom>
          </p:spPr>
        </p:pic>
      </p:grpSp>
      <p:grpSp>
        <p:nvGrpSpPr>
          <p:cNvPr id="8" name="Группа 7">
            <a:extLst>
              <a:ext uri="{FF2B5EF4-FFF2-40B4-BE49-F238E27FC236}">
                <a16:creationId xmlns="" xmlns:a16="http://schemas.microsoft.com/office/drawing/2014/main" id="{21433FE7-B823-419E-A7A4-20CAB7AFDF14}"/>
              </a:ext>
            </a:extLst>
          </p:cNvPr>
          <p:cNvGrpSpPr/>
          <p:nvPr/>
        </p:nvGrpSpPr>
        <p:grpSpPr>
          <a:xfrm>
            <a:off x="3713272" y="4327539"/>
            <a:ext cx="2299113" cy="1877952"/>
            <a:chOff x="9113667" y="4350284"/>
            <a:chExt cx="2419500" cy="1976286"/>
          </a:xfrm>
        </p:grpSpPr>
        <p:pic>
          <p:nvPicPr>
            <p:cNvPr id="34" name="Рисунок 33">
              <a:extLst>
                <a:ext uri="{FF2B5EF4-FFF2-40B4-BE49-F238E27FC236}">
                  <a16:creationId xmlns="" xmlns:a16="http://schemas.microsoft.com/office/drawing/2014/main" id="{4AAFD427-2ED8-4F58-8C19-1EC09663CFB2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113667" y="4350284"/>
              <a:ext cx="1959235" cy="1976286"/>
            </a:xfrm>
            <a:prstGeom prst="rect">
              <a:avLst/>
            </a:prstGeom>
          </p:spPr>
        </p:pic>
        <p:pic>
          <p:nvPicPr>
            <p:cNvPr id="24" name="Рисунок 23">
              <a:extLst>
                <a:ext uri="{FF2B5EF4-FFF2-40B4-BE49-F238E27FC236}">
                  <a16:creationId xmlns="" xmlns:a16="http://schemas.microsoft.com/office/drawing/2014/main" id="{F1D7831B-85B2-43F5-B911-8D870CD93889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963612" y="5517017"/>
              <a:ext cx="569555" cy="543295"/>
            </a:xfrm>
            <a:prstGeom prst="rect">
              <a:avLst/>
            </a:prstGeom>
          </p:spPr>
        </p:pic>
      </p:grpSp>
      <p:pic>
        <p:nvPicPr>
          <p:cNvPr id="14" name="Рисунок 13">
            <a:extLst>
              <a:ext uri="{FF2B5EF4-FFF2-40B4-BE49-F238E27FC236}">
                <a16:creationId xmlns="" xmlns:a16="http://schemas.microsoft.com/office/drawing/2014/main" id="{95C5D32E-1126-41F1-84DC-35536ABF346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43590" y="5661749"/>
            <a:ext cx="832445" cy="9722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896801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9FCC5D31-4496-4236-AB5F-BC5A082D63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rgbClr val="DE4529"/>
                </a:solidFill>
              </a:rPr>
              <a:t>Краткая справка о школе</a:t>
            </a:r>
            <a:r>
              <a:rPr lang="ru-RU" dirty="0">
                <a:solidFill>
                  <a:srgbClr val="DE4529"/>
                </a:solidFill>
              </a:rPr>
              <a:t/>
            </a:r>
            <a:br>
              <a:rPr lang="ru-RU" dirty="0">
                <a:solidFill>
                  <a:srgbClr val="DE4529"/>
                </a:solidFill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ru-RU" sz="2400" dirty="0">
                <a:latin typeface="Times New Roman"/>
                <a:ea typeface="Times New Roman"/>
              </a:rPr>
              <a:t>МБОУ </a:t>
            </a:r>
            <a:r>
              <a:rPr lang="ru-RU" sz="2400" dirty="0" err="1">
                <a:latin typeface="Times New Roman"/>
                <a:ea typeface="Times New Roman"/>
              </a:rPr>
              <a:t>Большекосульская</a:t>
            </a:r>
            <a:r>
              <a:rPr lang="ru-RU" sz="2400" dirty="0">
                <a:latin typeface="Times New Roman"/>
                <a:ea typeface="Times New Roman"/>
              </a:rPr>
              <a:t> СОШ расположена на территории с. Большая Косуль, которое находится в 19 км от г. Боготола. Село Большая Косуль обладает сетью учреждений образования и культуры: МБДОУ </a:t>
            </a:r>
            <a:r>
              <a:rPr lang="ru-RU" sz="2400" dirty="0" err="1">
                <a:latin typeface="Times New Roman"/>
                <a:ea typeface="Times New Roman"/>
              </a:rPr>
              <a:t>Большекосульский</a:t>
            </a:r>
            <a:r>
              <a:rPr lang="ru-RU" sz="2400" dirty="0">
                <a:latin typeface="Times New Roman"/>
                <a:ea typeface="Times New Roman"/>
              </a:rPr>
              <a:t>, сельский Дом культуры, спортивная школа «Олимпиец», сельская библиотека. Школа работает над созданием </a:t>
            </a:r>
            <a:r>
              <a:rPr lang="ru-RU" sz="2400" dirty="0" err="1">
                <a:latin typeface="Times New Roman"/>
                <a:ea typeface="Times New Roman"/>
              </a:rPr>
              <a:t>воспитательно</a:t>
            </a:r>
            <a:r>
              <a:rPr lang="ru-RU" sz="2400" dirty="0">
                <a:latin typeface="Times New Roman"/>
                <a:ea typeface="Times New Roman"/>
              </a:rPr>
              <a:t>-образовательной среды, </a:t>
            </a:r>
            <a:r>
              <a:rPr lang="ru-RU" sz="2400" dirty="0" smtClean="0">
                <a:latin typeface="Times New Roman"/>
                <a:ea typeface="Times New Roman"/>
              </a:rPr>
              <a:t>способствующей разностороннему развитию личности в условиях сельской местности и является социокультурным центром с. Большая Косуль, работает в тесном сотрудничестве со всеми учреждениями села.</a:t>
            </a:r>
            <a:r>
              <a:rPr lang="ru-RU" sz="4000" dirty="0" smtClean="0">
                <a:latin typeface="Times New Roman"/>
                <a:ea typeface="Times New Roman"/>
              </a:rPr>
              <a:t> </a:t>
            </a:r>
            <a:endParaRPr lang="ru-RU" sz="4000" dirty="0"/>
          </a:p>
          <a:p>
            <a:pPr marL="0" indent="0">
              <a:buNone/>
            </a:pPr>
            <a:endParaRPr lang="ru-RU" sz="5400" dirty="0">
              <a:solidFill>
                <a:srgbClr val="DE4529"/>
              </a:solidFill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="" xmlns:a16="http://schemas.microsoft.com/office/drawing/2014/main" id="{422293E2-3671-4697-ADAC-EF28A8F6F6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43590" y="5661749"/>
            <a:ext cx="832445" cy="9722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992259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9FCC5D31-4496-4236-AB5F-BC5A082D63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rgbClr val="DE4529"/>
                </a:solidFill>
              </a:rPr>
              <a:t>Актуальность программы</a:t>
            </a:r>
            <a:r>
              <a:rPr lang="ru-RU" dirty="0">
                <a:solidFill>
                  <a:srgbClr val="DE4529"/>
                </a:solidFill>
              </a:rPr>
              <a:t/>
            </a:r>
            <a:br>
              <a:rPr lang="ru-RU" dirty="0">
                <a:solidFill>
                  <a:srgbClr val="DE4529"/>
                </a:solidFill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122218"/>
            <a:ext cx="10515600" cy="5054745"/>
          </a:xfrm>
        </p:spPr>
        <p:txBody>
          <a:bodyPr>
            <a:noAutofit/>
          </a:bodyPr>
          <a:lstStyle/>
          <a:p>
            <a:pPr indent="0" algn="just">
              <a:lnSpc>
                <a:spcPct val="115000"/>
              </a:lnSpc>
              <a:spcAft>
                <a:spcPts val="0"/>
              </a:spcAft>
              <a:buNone/>
            </a:pPr>
            <a:endParaRPr lang="ru-RU" sz="2400" dirty="0">
              <a:ea typeface="Calibri"/>
              <a:cs typeface="Times New Roman"/>
            </a:endParaRPr>
          </a:p>
          <a:p>
            <a:pPr marL="0" indent="0">
              <a:buNone/>
            </a:pPr>
            <a:endParaRPr lang="ru-RU" sz="4000" dirty="0"/>
          </a:p>
          <a:p>
            <a:pPr marL="0" indent="0">
              <a:buNone/>
            </a:pPr>
            <a:endParaRPr lang="ru-RU" sz="5400" dirty="0">
              <a:solidFill>
                <a:srgbClr val="DE4529"/>
              </a:solidFill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="" xmlns:a16="http://schemas.microsoft.com/office/drawing/2014/main" id="{EC2EDE33-5B9F-4D32-80E8-7F2EDEB9AD0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43590" y="5661749"/>
            <a:ext cx="832445" cy="972243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886691" y="1222353"/>
            <a:ext cx="9379527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>
              <a:buFont typeface="Arial" pitchFamily="34" charset="0"/>
              <a:buChar char="•"/>
            </a:pPr>
            <a:r>
              <a:rPr lang="ru-RU" sz="2000" dirty="0" smtClean="0"/>
              <a:t>Результаты </a:t>
            </a:r>
            <a:r>
              <a:rPr lang="ru-RU" sz="2000" dirty="0"/>
              <a:t>внешних оценочных процедур, проводимых с обучающимися </a:t>
            </a:r>
            <a:r>
              <a:rPr lang="ru-RU" sz="2000" dirty="0" smtClean="0"/>
              <a:t>МБОУ </a:t>
            </a:r>
            <a:r>
              <a:rPr lang="ru-RU" sz="2000" dirty="0" err="1"/>
              <a:t>Большекосульской</a:t>
            </a:r>
            <a:r>
              <a:rPr lang="ru-RU" sz="2000" dirty="0"/>
              <a:t> </a:t>
            </a:r>
            <a:r>
              <a:rPr lang="ru-RU" sz="2000" dirty="0" smtClean="0"/>
              <a:t>СОШ  </a:t>
            </a:r>
            <a:r>
              <a:rPr lang="ru-RU" sz="2000" dirty="0"/>
              <a:t>(ВПР, СД1, ИД2, 3, 4, ЕГЭ, ОГЭ) показывают несоответствие уровня качества подготовки учащихся индексу социального благополучия школы (результаты ниже ожидаемых).</a:t>
            </a:r>
          </a:p>
          <a:p>
            <a:pPr marL="285750" lvl="0" indent="-285750">
              <a:buFont typeface="Arial" pitchFamily="34" charset="0"/>
              <a:buChar char="•"/>
            </a:pPr>
            <a:r>
              <a:rPr lang="ru-RU" sz="2000" dirty="0"/>
              <a:t>Система оценивания образовательных достижений учащихся, сложившаяся в школе также не соответствует требованиям, предъявляемым ФГОС.</a:t>
            </a:r>
          </a:p>
          <a:p>
            <a:pPr marL="285750" lvl="0" indent="-285750">
              <a:buFont typeface="Arial" pitchFamily="34" charset="0"/>
              <a:buChar char="•"/>
            </a:pPr>
            <a:r>
              <a:rPr lang="ru-RU" sz="2000" dirty="0"/>
              <a:t>Не выполняется в достаточной мере социальный заказ, так как ожидания родителей, дети которых по окончанию основной школы приходят в среднюю - получить на ГИА балл, достаточный для продолжения обучения в высших учебных заведениях, не оправдываются. По факту – баллов оказывается не достаточно, поэтому выпускники поступают в учебные заведения СПО, либо в ВУЗы, но не по тем направлениям, на которые планировали.</a:t>
            </a:r>
          </a:p>
        </p:txBody>
      </p:sp>
    </p:spTree>
    <p:extLst>
      <p:ext uri="{BB962C8B-B14F-4D97-AF65-F5344CB8AC3E}">
        <p14:creationId xmlns:p14="http://schemas.microsoft.com/office/powerpoint/2010/main" val="21828349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TextBox 48">
            <a:extLst>
              <a:ext uri="{FF2B5EF4-FFF2-40B4-BE49-F238E27FC236}">
                <a16:creationId xmlns="" xmlns:a16="http://schemas.microsoft.com/office/drawing/2014/main" id="{E9A562F8-CEF6-41E5-A576-D6D7D447210F}"/>
              </a:ext>
            </a:extLst>
          </p:cNvPr>
          <p:cNvSpPr txBox="1"/>
          <p:nvPr/>
        </p:nvSpPr>
        <p:spPr>
          <a:xfrm>
            <a:off x="1103699" y="481384"/>
            <a:ext cx="760510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ru-RU" sz="4000" b="1" dirty="0">
                <a:solidFill>
                  <a:srgbClr val="DE4529"/>
                </a:solidFill>
                <a:latin typeface="Calibri Light" panose="020F0302020204030204"/>
              </a:rPr>
              <a:t>Ключевая идея:</a:t>
            </a:r>
            <a:br>
              <a:rPr lang="ru-RU" sz="4000" b="1" dirty="0">
                <a:solidFill>
                  <a:srgbClr val="DE4529"/>
                </a:solidFill>
                <a:latin typeface="Calibri Light" panose="020F0302020204030204"/>
              </a:rPr>
            </a:br>
            <a:endParaRPr kumimoji="0" lang="ru-RU" sz="4000" b="1" i="0" u="none" strike="noStrike" kern="1200" cap="none" spc="0" normalizeH="0" baseline="0" noProof="0" dirty="0">
              <a:ln>
                <a:noFill/>
              </a:ln>
              <a:solidFill>
                <a:srgbClr val="DE4529"/>
              </a:solidFill>
              <a:effectLst/>
              <a:uLnTx/>
              <a:uFillTx/>
              <a:latin typeface="Calibri Light" panose="020F0302020204030204"/>
              <a:ea typeface="+mn-ea"/>
              <a:cs typeface="+mn-cs"/>
            </a:endParaRPr>
          </a:p>
        </p:txBody>
      </p:sp>
      <p:cxnSp>
        <p:nvCxnSpPr>
          <p:cNvPr id="50" name="Прямая соединительная линия 49">
            <a:extLst>
              <a:ext uri="{FF2B5EF4-FFF2-40B4-BE49-F238E27FC236}">
                <a16:creationId xmlns="" xmlns:a16="http://schemas.microsoft.com/office/drawing/2014/main" id="{E84EED39-A95A-41E8-A8C3-05CB3027D466}"/>
              </a:ext>
            </a:extLst>
          </p:cNvPr>
          <p:cNvCxnSpPr/>
          <p:nvPr/>
        </p:nvCxnSpPr>
        <p:spPr>
          <a:xfrm flipV="1">
            <a:off x="898778" y="650322"/>
            <a:ext cx="0" cy="1116000"/>
          </a:xfrm>
          <a:prstGeom prst="line">
            <a:avLst/>
          </a:prstGeom>
          <a:solidFill>
            <a:schemeClr val="bg1"/>
          </a:solidFill>
          <a:ln w="57150">
            <a:solidFill>
              <a:srgbClr val="DE452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51" name="TextBox 50">
            <a:extLst>
              <a:ext uri="{FF2B5EF4-FFF2-40B4-BE49-F238E27FC236}">
                <a16:creationId xmlns="" xmlns:a16="http://schemas.microsoft.com/office/drawing/2014/main" id="{9D646905-90A9-403E-ABFD-6B3A2DB424C1}"/>
              </a:ext>
            </a:extLst>
          </p:cNvPr>
          <p:cNvSpPr txBox="1"/>
          <p:nvPr/>
        </p:nvSpPr>
        <p:spPr>
          <a:xfrm>
            <a:off x="1191484" y="1117154"/>
            <a:ext cx="10536389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2400" i="1" dirty="0"/>
              <a:t>повышение качества образования через освоение и внедрение эффективных способов профессиональной деятельности педагогов МБОУ </a:t>
            </a:r>
            <a:r>
              <a:rPr lang="ru-RU" sz="2400" i="1" dirty="0" err="1"/>
              <a:t>Большекосульской</a:t>
            </a:r>
            <a:r>
              <a:rPr lang="ru-RU" sz="2400" i="1" dirty="0"/>
              <a:t> СОШ и организацию конструктивного сотрудничества между всеми участниками образовательного процесса.</a:t>
            </a:r>
            <a:endParaRPr lang="ru-RU" sz="2400" dirty="0"/>
          </a:p>
          <a:p>
            <a:pPr lvl="0">
              <a:defRPr/>
            </a:pPr>
            <a:endParaRPr lang="ru-RU" sz="2400" dirty="0"/>
          </a:p>
        </p:txBody>
      </p:sp>
      <p:sp>
        <p:nvSpPr>
          <p:cNvPr id="52" name="TextBox 51">
            <a:extLst>
              <a:ext uri="{FF2B5EF4-FFF2-40B4-BE49-F238E27FC236}">
                <a16:creationId xmlns="" xmlns:a16="http://schemas.microsoft.com/office/drawing/2014/main" id="{BC252035-0785-42E6-A7D5-EA7D50827C94}"/>
              </a:ext>
            </a:extLst>
          </p:cNvPr>
          <p:cNvSpPr txBox="1"/>
          <p:nvPr/>
        </p:nvSpPr>
        <p:spPr>
          <a:xfrm>
            <a:off x="1025371" y="2956515"/>
            <a:ext cx="998885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ru-RU" sz="4000" b="1" dirty="0" smtClean="0">
                <a:solidFill>
                  <a:srgbClr val="DE4529"/>
                </a:solidFill>
                <a:latin typeface="Calibri Light" panose="020F0302020204030204"/>
              </a:rPr>
              <a:t>Цель:</a:t>
            </a:r>
            <a:endParaRPr lang="ru-RU" sz="4000" b="1" dirty="0">
              <a:solidFill>
                <a:srgbClr val="DE4529"/>
              </a:solidFill>
              <a:latin typeface="Calibri Light" panose="020F0302020204030204"/>
            </a:endParaRPr>
          </a:p>
        </p:txBody>
      </p:sp>
      <p:cxnSp>
        <p:nvCxnSpPr>
          <p:cNvPr id="53" name="Прямая соединительная линия 52">
            <a:extLst>
              <a:ext uri="{FF2B5EF4-FFF2-40B4-BE49-F238E27FC236}">
                <a16:creationId xmlns="" xmlns:a16="http://schemas.microsoft.com/office/drawing/2014/main" id="{542C6E3A-3462-4DD6-900C-E0D65CEDC280}"/>
              </a:ext>
            </a:extLst>
          </p:cNvPr>
          <p:cNvCxnSpPr/>
          <p:nvPr/>
        </p:nvCxnSpPr>
        <p:spPr>
          <a:xfrm flipV="1">
            <a:off x="896650" y="3125453"/>
            <a:ext cx="0" cy="1116000"/>
          </a:xfrm>
          <a:prstGeom prst="line">
            <a:avLst/>
          </a:prstGeom>
          <a:solidFill>
            <a:schemeClr val="bg1"/>
          </a:solidFill>
          <a:ln w="57150">
            <a:solidFill>
              <a:srgbClr val="DE452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pic>
        <p:nvPicPr>
          <p:cNvPr id="16" name="Рисунок 15">
            <a:extLst>
              <a:ext uri="{FF2B5EF4-FFF2-40B4-BE49-F238E27FC236}">
                <a16:creationId xmlns="" xmlns:a16="http://schemas.microsoft.com/office/drawing/2014/main" id="{4336A761-8C67-4835-8174-90821EA0E09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43590" y="5661749"/>
            <a:ext cx="832445" cy="972243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1025371" y="3664401"/>
            <a:ext cx="1031457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ea typeface="Times New Roman"/>
              </a:rPr>
              <a:t>повышение качества образования в МБОУ </a:t>
            </a:r>
            <a:r>
              <a:rPr lang="ru-RU" sz="2400" dirty="0" err="1">
                <a:ea typeface="Times New Roman"/>
              </a:rPr>
              <a:t>Большекосульской</a:t>
            </a:r>
            <a:r>
              <a:rPr lang="ru-RU" sz="2400" dirty="0">
                <a:ea typeface="Times New Roman"/>
              </a:rPr>
              <a:t> СОШ 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201987421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9FCC5D31-4496-4236-AB5F-BC5A082D63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>
                <a:solidFill>
                  <a:srgbClr val="DE4529"/>
                </a:solidFill>
              </a:rPr>
              <a:t>Задачи программы</a:t>
            </a:r>
            <a:r>
              <a:rPr lang="ru-RU" dirty="0">
                <a:solidFill>
                  <a:srgbClr val="DE4529"/>
                </a:solidFill>
              </a:rPr>
              <a:t/>
            </a:r>
            <a:br>
              <a:rPr lang="ru-RU" dirty="0">
                <a:solidFill>
                  <a:srgbClr val="DE4529"/>
                </a:solidFill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Times New Roman"/>
              <a:buChar char="−"/>
            </a:pPr>
            <a:r>
              <a:rPr lang="ru-RU" sz="2400" dirty="0">
                <a:latin typeface="Times New Roman"/>
                <a:ea typeface="Times New Roman"/>
                <a:cs typeface="Times New Roman"/>
              </a:rPr>
              <a:t>повышение качества преподавания через внедрение образовательных технологий, ориентированных на личностный потенциал обучающихся;</a:t>
            </a:r>
            <a:endParaRPr lang="ru-RU" sz="2400" dirty="0">
              <a:ea typeface="Times New Roman"/>
              <a:cs typeface="Times New Roman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Times New Roman"/>
              <a:buChar char="−"/>
            </a:pPr>
            <a:r>
              <a:rPr lang="ru-RU" sz="2400" dirty="0">
                <a:latin typeface="Times New Roman"/>
                <a:ea typeface="Times New Roman"/>
                <a:cs typeface="Times New Roman"/>
              </a:rPr>
              <a:t>развитие школьной образовательной среды, ориентированной на высокие результаты через  самосовершенствование обучающихся и педагогов;</a:t>
            </a:r>
            <a:endParaRPr lang="ru-RU" sz="2400" dirty="0">
              <a:ea typeface="Times New Roman"/>
              <a:cs typeface="Times New Roman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Times New Roman"/>
              <a:buChar char="−"/>
            </a:pPr>
            <a:r>
              <a:rPr lang="ru-RU" sz="2400" dirty="0">
                <a:latin typeface="Times New Roman"/>
                <a:ea typeface="Times New Roman"/>
                <a:cs typeface="Times New Roman"/>
              </a:rPr>
              <a:t>активное взаимодействие с внешней средой через вовлечение социальных партнеров в жизнь школы;</a:t>
            </a:r>
            <a:endParaRPr lang="ru-RU" sz="2400" dirty="0">
              <a:ea typeface="Times New Roman"/>
              <a:cs typeface="Times New Roman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Times New Roman"/>
              <a:buChar char="−"/>
            </a:pPr>
            <a:r>
              <a:rPr lang="ru-RU" sz="2400" dirty="0">
                <a:latin typeface="Times New Roman"/>
                <a:ea typeface="Times New Roman"/>
                <a:cs typeface="Times New Roman"/>
              </a:rPr>
              <a:t>повышение качества управления ОО за счет более широкого использования аналитики, современных форм обратной связи с основными целевыми группами, внедрение проектной культуры и стратегического планирования;</a:t>
            </a:r>
            <a:endParaRPr lang="ru-RU" sz="2400" dirty="0">
              <a:ea typeface="Times New Roman"/>
              <a:cs typeface="Times New Roman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Times New Roman"/>
              <a:buChar char="−"/>
            </a:pPr>
            <a:r>
              <a:rPr lang="ru-RU" sz="2400" dirty="0">
                <a:latin typeface="Times New Roman"/>
                <a:ea typeface="Times New Roman"/>
                <a:cs typeface="Times New Roman"/>
              </a:rPr>
              <a:t>повышение квалификации педагогических и руководящих работников. </a:t>
            </a:r>
            <a:endParaRPr lang="ru-RU" sz="2400" dirty="0">
              <a:ea typeface="Times New Roman"/>
              <a:cs typeface="Times New Roman"/>
            </a:endParaRPr>
          </a:p>
          <a:p>
            <a:pPr marL="0" indent="0">
              <a:buNone/>
            </a:pPr>
            <a:endParaRPr lang="ru-RU" sz="4000" dirty="0"/>
          </a:p>
          <a:p>
            <a:pPr marL="0" indent="0">
              <a:buNone/>
            </a:pPr>
            <a:endParaRPr lang="ru-RU" sz="5400" dirty="0">
              <a:solidFill>
                <a:srgbClr val="DE4529"/>
              </a:solidFill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="" xmlns:a16="http://schemas.microsoft.com/office/drawing/2014/main" id="{E8412CD0-1645-41E4-A3E0-83C4ADD25E9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43590" y="5661749"/>
            <a:ext cx="832445" cy="9722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788431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9FCC5D31-4496-4236-AB5F-BC5A082D63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DE4529"/>
                </a:solidFill>
              </a:rPr>
              <a:t>Планируемые результаты </a:t>
            </a:r>
            <a:br>
              <a:rPr lang="ru-RU" b="1" dirty="0">
                <a:solidFill>
                  <a:srgbClr val="DE4529"/>
                </a:solidFill>
              </a:rPr>
            </a:br>
            <a:r>
              <a:rPr lang="ru-RU" sz="3100" b="1" dirty="0">
                <a:solidFill>
                  <a:srgbClr val="DE4529"/>
                </a:solidFill>
              </a:rPr>
              <a:t>(критерии/показатели результатов)</a:t>
            </a:r>
            <a:r>
              <a:rPr lang="ru-RU" dirty="0">
                <a:solidFill>
                  <a:srgbClr val="DE4529"/>
                </a:solidFill>
              </a:rPr>
              <a:t/>
            </a:r>
            <a:br>
              <a:rPr lang="ru-RU" dirty="0">
                <a:solidFill>
                  <a:srgbClr val="DE4529"/>
                </a:solidFill>
              </a:rPr>
            </a:br>
            <a:endParaRPr lang="ru-RU" dirty="0"/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2122353"/>
              </p:ext>
            </p:extLst>
          </p:nvPr>
        </p:nvGraphicFramePr>
        <p:xfrm>
          <a:off x="888304" y="1825625"/>
          <a:ext cx="10515600" cy="43942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257800"/>
                <a:gridCol w="5257800"/>
              </a:tblGrid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Критерии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Показатели результатов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Повышение мотивации обучающихся к </a:t>
                      </a:r>
                      <a:r>
                        <a:rPr lang="ru-RU" dirty="0" smtClean="0"/>
                        <a:t>обучению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Tx/>
                        <a:buChar char="-"/>
                      </a:pPr>
                      <a:r>
                        <a:rPr lang="ru-RU" dirty="0" smtClean="0"/>
                        <a:t>Доля педагогов, использующих формирующего оценивания;</a:t>
                      </a:r>
                    </a:p>
                    <a:p>
                      <a:pPr marL="285750" indent="-285750">
                        <a:buFontTx/>
                        <a:buChar char="-"/>
                      </a:pPr>
                      <a:r>
                        <a:rPr lang="ru-RU" dirty="0" smtClean="0"/>
                        <a:t>Доля</a:t>
                      </a:r>
                      <a:r>
                        <a:rPr lang="ru-RU" baseline="0" dirty="0" smtClean="0"/>
                        <a:t> педагогов, вовлечённых в реализацию программы;</a:t>
                      </a:r>
                    </a:p>
                    <a:p>
                      <a:pPr marL="285750" indent="-285750">
                        <a:buFontTx/>
                        <a:buChar char="-"/>
                      </a:pPr>
                      <a:r>
                        <a:rPr lang="ru-RU" baseline="0" dirty="0" smtClean="0"/>
                        <a:t>Доля обучающихся, показывающих высокие результаты обучения</a:t>
                      </a:r>
                      <a:r>
                        <a:rPr lang="ru-RU" dirty="0" smtClean="0"/>
                        <a:t> 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Система выявления,</a:t>
                      </a:r>
                      <a:r>
                        <a:rPr lang="ru-RU" baseline="0" dirty="0" smtClean="0"/>
                        <a:t> поддержки и сопровождения одарённых детей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Tx/>
                        <a:buChar char="-"/>
                      </a:pPr>
                      <a:r>
                        <a:rPr lang="ru-RU" dirty="0" smtClean="0"/>
                        <a:t>Доля обучающихся с высокой результативностью участия в олимпиадах,</a:t>
                      </a:r>
                      <a:r>
                        <a:rPr lang="ru-RU" baseline="0" dirty="0" smtClean="0"/>
                        <a:t> конкурсах и т.п.;</a:t>
                      </a:r>
                    </a:p>
                    <a:p>
                      <a:pPr marL="285750" indent="-285750">
                        <a:buFontTx/>
                        <a:buChar char="-"/>
                      </a:pPr>
                      <a:r>
                        <a:rPr lang="ru-RU" baseline="0" dirty="0" smtClean="0"/>
                        <a:t>Доля обучающихся, выполняющих задания повышенного и высокого уровня сложности во внешних оценочных процедурах;</a:t>
                      </a:r>
                    </a:p>
                    <a:p>
                      <a:pPr marL="285750" indent="-285750">
                        <a:buFontTx/>
                        <a:buChar char="-"/>
                      </a:pPr>
                      <a:r>
                        <a:rPr lang="ru-RU" baseline="0" dirty="0" smtClean="0"/>
                        <a:t>Доля обучающихся, поступивших в вузы на выбранные факультеты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4" name="Рисунок 3">
            <a:extLst>
              <a:ext uri="{FF2B5EF4-FFF2-40B4-BE49-F238E27FC236}">
                <a16:creationId xmlns="" xmlns:a16="http://schemas.microsoft.com/office/drawing/2014/main" id="{2A2D3510-1B62-413D-865A-0ED0CD953C5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43590" y="5661749"/>
            <a:ext cx="832445" cy="9722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285123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9FCC5D31-4496-4236-AB5F-BC5A082D63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r>
              <a:rPr lang="ru-RU" b="1" dirty="0">
                <a:solidFill>
                  <a:srgbClr val="DE4529"/>
                </a:solidFill>
              </a:rPr>
              <a:t>Реализация программы</a:t>
            </a:r>
            <a:r>
              <a:rPr lang="ru-RU" dirty="0">
                <a:solidFill>
                  <a:srgbClr val="DE4529"/>
                </a:solidFill>
              </a:rPr>
              <a:t/>
            </a:r>
            <a:br>
              <a:rPr lang="ru-RU" dirty="0">
                <a:solidFill>
                  <a:srgbClr val="DE4529"/>
                </a:solidFill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indent="0">
              <a:buNone/>
            </a:pPr>
            <a:r>
              <a:rPr lang="ru-RU" sz="2400" b="1" dirty="0" smtClean="0">
                <a:cs typeface="Times New Roman" panose="02020603050405020304" pitchFamily="18" charset="0"/>
              </a:rPr>
              <a:t>Сроки реализации программы:</a:t>
            </a:r>
            <a:r>
              <a:rPr lang="ru-RU" sz="2400" dirty="0" smtClean="0">
                <a:cs typeface="Times New Roman" panose="02020603050405020304" pitchFamily="18" charset="0"/>
              </a:rPr>
              <a:t> 2022-2025 гг. </a:t>
            </a:r>
          </a:p>
          <a:p>
            <a:pPr marL="0" indent="0">
              <a:buNone/>
            </a:pPr>
            <a:r>
              <a:rPr lang="ru-RU" sz="2400" dirty="0" smtClean="0">
                <a:cs typeface="Times New Roman" panose="02020603050405020304" pitchFamily="18" charset="0"/>
              </a:rPr>
              <a:t>Программа повышения качества образования школы реализуется через </a:t>
            </a:r>
            <a:r>
              <a:rPr lang="ru-RU" sz="2400" b="1" dirty="0" smtClean="0">
                <a:cs typeface="Times New Roman" panose="02020603050405020304" pitchFamily="18" charset="0"/>
              </a:rPr>
              <a:t>два проекта:</a:t>
            </a:r>
            <a:r>
              <a:rPr lang="ru-RU" sz="2400" dirty="0" smtClean="0">
                <a:cs typeface="Times New Roman" panose="02020603050405020304" pitchFamily="18" charset="0"/>
              </a:rPr>
              <a:t> </a:t>
            </a:r>
            <a:r>
              <a:rPr lang="ru-RU" sz="2400" dirty="0" smtClean="0">
                <a:cs typeface="Times New Roman" panose="02020603050405020304" pitchFamily="18" charset="0"/>
              </a:rPr>
              <a:t>«Повышение мотивации обучающихся к обучению через изменение подходов к оцениванию образовательных достижений посредством внедрения системы формирующего оценивания», «Одарённые дети». </a:t>
            </a:r>
            <a:r>
              <a:rPr lang="ru-RU" sz="2400" dirty="0" smtClean="0">
                <a:cs typeface="Times New Roman" panose="02020603050405020304" pitchFamily="18" charset="0"/>
              </a:rPr>
              <a:t> </a:t>
            </a:r>
          </a:p>
          <a:p>
            <a:pPr marL="0" indent="0">
              <a:buNone/>
            </a:pPr>
            <a:r>
              <a:rPr lang="ru-RU" sz="2400" b="1" dirty="0" smtClean="0">
                <a:cs typeface="Times New Roman" panose="02020603050405020304" pitchFamily="18" charset="0"/>
              </a:rPr>
              <a:t>В </a:t>
            </a:r>
            <a:r>
              <a:rPr lang="ru-RU" sz="2400" b="1" dirty="0" smtClean="0">
                <a:cs typeface="Times New Roman" panose="02020603050405020304" pitchFamily="18" charset="0"/>
              </a:rPr>
              <a:t>ходе их реализации </a:t>
            </a:r>
            <a:r>
              <a:rPr lang="ru-RU" sz="2400" b="1" dirty="0" smtClean="0">
                <a:cs typeface="Times New Roman" panose="02020603050405020304" pitchFamily="18" charset="0"/>
              </a:rPr>
              <a:t>будет:</a:t>
            </a:r>
            <a:r>
              <a:rPr lang="ru-RU" sz="2400" dirty="0" smtClean="0">
                <a:cs typeface="Times New Roman" panose="02020603050405020304" pitchFamily="18" charset="0"/>
              </a:rPr>
              <a:t> обеспечена доступность качественного образования для всех обучающихся; произойдёт рост учебных и </a:t>
            </a:r>
            <a:r>
              <a:rPr lang="ru-RU" sz="2400" dirty="0" err="1" smtClean="0">
                <a:cs typeface="Times New Roman" panose="02020603050405020304" pitchFamily="18" charset="0"/>
              </a:rPr>
              <a:t>внеучебных</a:t>
            </a:r>
            <a:r>
              <a:rPr lang="ru-RU" sz="2400" dirty="0" smtClean="0">
                <a:cs typeface="Times New Roman" panose="02020603050405020304" pitchFamily="18" charset="0"/>
              </a:rPr>
              <a:t> достижений обучающихся; повысится доля обучающихся, демонстрирующих высокий уровень способностей по техническому и естественнонаучному направлениям деятельности.    </a:t>
            </a:r>
            <a:endParaRPr lang="ru-RU" sz="2400" dirty="0">
              <a:solidFill>
                <a:srgbClr val="DE4529"/>
              </a:solidFill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="" xmlns:a16="http://schemas.microsoft.com/office/drawing/2014/main" id="{789FCAA7-F9DF-482F-8903-D44ACA82255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43590" y="5661749"/>
            <a:ext cx="832445" cy="9722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59283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Содержимое 2">
            <a:extLst>
              <a:ext uri="{FF2B5EF4-FFF2-40B4-BE49-F238E27FC236}">
                <a16:creationId xmlns="" xmlns:a16="http://schemas.microsoft.com/office/drawing/2014/main" id="{79A1978D-849C-4261-B74B-4D1524AA4FE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4072" y="1684682"/>
            <a:ext cx="11083856" cy="6072188"/>
          </a:xfrm>
        </p:spPr>
        <p:txBody>
          <a:bodyPr>
            <a:normAutofit/>
          </a:bodyPr>
          <a:lstStyle/>
          <a:p>
            <a:pPr marL="0" lvl="0" indent="0">
              <a:lnSpc>
                <a:spcPct val="115000"/>
              </a:lnSpc>
              <a:spcAft>
                <a:spcPts val="600"/>
              </a:spcAft>
              <a:buSzPts val="1400"/>
              <a:buNone/>
            </a:pPr>
            <a:r>
              <a:rPr lang="ru-RU" sz="4000" b="1" dirty="0">
                <a:solidFill>
                  <a:srgbClr val="DE4529"/>
                </a:solidFill>
                <a:latin typeface="Calibri Light" panose="020F0302020204030204"/>
              </a:rPr>
              <a:t>Срок реализации: </a:t>
            </a:r>
            <a:r>
              <a:rPr lang="ru-RU" sz="2400" dirty="0">
                <a:latin typeface="Times New Roman"/>
                <a:ea typeface="Times New Roman"/>
                <a:cs typeface="Times New Roman"/>
              </a:rPr>
              <a:t>2022 –  2025 гг</a:t>
            </a:r>
            <a:r>
              <a:rPr lang="ru-RU" sz="2400" dirty="0" smtClean="0">
                <a:latin typeface="Times New Roman"/>
                <a:ea typeface="Times New Roman"/>
                <a:cs typeface="Times New Roman"/>
              </a:rPr>
              <a:t>.</a:t>
            </a:r>
            <a:endParaRPr lang="ru-RU" sz="2400" b="1" dirty="0">
              <a:solidFill>
                <a:srgbClr val="DE4529"/>
              </a:solidFill>
              <a:latin typeface="Calibri Light" panose="020F0302020204030204"/>
            </a:endParaRPr>
          </a:p>
          <a:p>
            <a:pPr marL="0" marR="313055" lvl="0" indent="0" algn="just">
              <a:spcBef>
                <a:spcPts val="300"/>
              </a:spcBef>
              <a:spcAft>
                <a:spcPts val="0"/>
              </a:spcAft>
              <a:buSzPts val="1400"/>
              <a:buNone/>
              <a:tabLst>
                <a:tab pos="479425" algn="l"/>
              </a:tabLst>
            </a:pPr>
            <a:r>
              <a:rPr lang="ru-RU" sz="4000" b="1" dirty="0" smtClean="0">
                <a:solidFill>
                  <a:srgbClr val="DE4529"/>
                </a:solidFill>
                <a:latin typeface="Calibri Light" panose="020F0302020204030204"/>
              </a:rPr>
              <a:t>Целевая группа</a:t>
            </a:r>
            <a:r>
              <a:rPr lang="ru-RU" sz="4000" b="1" dirty="0">
                <a:solidFill>
                  <a:srgbClr val="DE4529"/>
                </a:solidFill>
                <a:latin typeface="Calibri Light" panose="020F0302020204030204"/>
              </a:rPr>
              <a:t>: </a:t>
            </a:r>
            <a:r>
              <a:rPr lang="ru-RU" sz="2400" dirty="0">
                <a:latin typeface="Times New Roman"/>
                <a:ea typeface="Times New Roman"/>
                <a:cs typeface="Times New Roman"/>
              </a:rPr>
              <a:t>педагоги школы (непрерывное повышение квалификации педагогов, ознакомление с современными методами, приемами обучения и оценивания); обучающиеся</a:t>
            </a:r>
            <a:r>
              <a:rPr lang="ru-RU" sz="2400" dirty="0" smtClean="0">
                <a:latin typeface="Times New Roman"/>
                <a:ea typeface="Times New Roman"/>
                <a:cs typeface="Times New Roman"/>
              </a:rPr>
              <a:t>.</a:t>
            </a:r>
            <a:endParaRPr lang="ru-RU" sz="4000" b="1" dirty="0">
              <a:solidFill>
                <a:srgbClr val="DE4529"/>
              </a:solidFill>
              <a:latin typeface="Calibri Light" panose="020F0302020204030204"/>
            </a:endParaRPr>
          </a:p>
          <a:p>
            <a:pPr marL="0" marR="313055" lvl="0" indent="0" algn="just">
              <a:spcAft>
                <a:spcPts val="0"/>
              </a:spcAft>
              <a:buSzPts val="1400"/>
              <a:buNone/>
              <a:tabLst>
                <a:tab pos="479425" algn="l"/>
              </a:tabLst>
            </a:pPr>
            <a:r>
              <a:rPr lang="ru-RU" sz="4000" b="1" dirty="0">
                <a:solidFill>
                  <a:srgbClr val="DE4529"/>
                </a:solidFill>
                <a:latin typeface="Calibri Light" panose="020F0302020204030204"/>
              </a:rPr>
              <a:t>Проблема: </a:t>
            </a:r>
            <a:r>
              <a:rPr lang="ru-RU" sz="2000" dirty="0">
                <a:latin typeface="Times New Roman"/>
                <a:ea typeface="Times New Roman"/>
                <a:cs typeface="Times New Roman"/>
              </a:rPr>
              <a:t>несоответствие методов оценивания, используемых в практике школы современным требованиям, предъявляемым ФГОС, наличие у педагогов дефицита в части методов оценивания образовательных достижений учащихся, недостаточный уровень мотивации учащихся к обучению</a:t>
            </a:r>
            <a:r>
              <a:rPr lang="ru-RU" sz="2000" dirty="0" smtClean="0">
                <a:latin typeface="Times New Roman"/>
                <a:ea typeface="Times New Roman"/>
                <a:cs typeface="Times New Roman"/>
              </a:rPr>
              <a:t>.</a:t>
            </a:r>
            <a:endParaRPr lang="ru-RU" sz="4000" b="1" dirty="0">
              <a:solidFill>
                <a:srgbClr val="DE4529"/>
              </a:solidFill>
              <a:latin typeface="Calibri Light" panose="020F0302020204030204"/>
            </a:endParaRPr>
          </a:p>
        </p:txBody>
      </p:sp>
      <p:sp>
        <p:nvSpPr>
          <p:cNvPr id="4" name="Заголовок 1">
            <a:extLst>
              <a:ext uri="{FF2B5EF4-FFF2-40B4-BE49-F238E27FC236}">
                <a16:creationId xmlns="" xmlns:a16="http://schemas.microsoft.com/office/drawing/2014/main" id="{12EB8DDB-CFBD-4EA7-8977-6CD85DFD1479}"/>
              </a:ext>
            </a:extLst>
          </p:cNvPr>
          <p:cNvSpPr txBox="1">
            <a:spLocks/>
          </p:cNvSpPr>
          <p:nvPr/>
        </p:nvSpPr>
        <p:spPr>
          <a:xfrm>
            <a:off x="554072" y="184494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5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b="1" dirty="0">
                <a:solidFill>
                  <a:srgbClr val="DE4529"/>
                </a:solidFill>
              </a:rPr>
              <a:t>ПРОЕКТ </a:t>
            </a:r>
            <a:r>
              <a:rPr lang="ru-RU" b="1" dirty="0" smtClean="0">
                <a:solidFill>
                  <a:srgbClr val="DE4529"/>
                </a:solidFill>
              </a:rPr>
              <a:t>1</a:t>
            </a:r>
          </a:p>
          <a:p>
            <a:pPr marL="249555" marR="316865" algn="just">
              <a:spcBef>
                <a:spcPts val="1200"/>
              </a:spcBef>
              <a:spcAft>
                <a:spcPts val="300"/>
              </a:spcAft>
            </a:pPr>
            <a:r>
              <a:rPr lang="ru-RU" b="1" kern="0" dirty="0">
                <a:latin typeface="Times New Roman"/>
                <a:ea typeface="Times New Roman"/>
              </a:rPr>
              <a:t>Повышение мотивации учащихся к обучению через изменение подходов к оцениванию образовательных достижений посредством внедрения системы формирующего </a:t>
            </a:r>
            <a:r>
              <a:rPr lang="ru-RU" b="1" kern="0" spc="-10" dirty="0">
                <a:latin typeface="Times New Roman"/>
                <a:ea typeface="Times New Roman"/>
              </a:rPr>
              <a:t>оценивания</a:t>
            </a:r>
            <a:endParaRPr lang="ru-RU" sz="5400" b="1" kern="1600" dirty="0">
              <a:latin typeface="Cambria"/>
              <a:ea typeface="Times New Roman"/>
            </a:endParaRPr>
          </a:p>
          <a:p>
            <a:endParaRPr lang="ru-RU" b="1" dirty="0">
              <a:solidFill>
                <a:srgbClr val="DE4529"/>
              </a:solidFill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E997F56A-B096-4652-964C-CAD2B242ADD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43590" y="5661749"/>
            <a:ext cx="832445" cy="9722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98226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DE4529"/>
                </a:solidFill>
              </a:rPr>
              <a:t>Цель, задачи </a:t>
            </a:r>
            <a:r>
              <a:rPr lang="ru-RU" b="1" dirty="0">
                <a:solidFill>
                  <a:srgbClr val="DE4529"/>
                </a:solidFill>
              </a:rPr>
              <a:t>проекта: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551709"/>
            <a:ext cx="10515600" cy="4625254"/>
          </a:xfrm>
        </p:spPr>
        <p:txBody>
          <a:bodyPr>
            <a:normAutofit fontScale="32500" lnSpcReduction="20000"/>
          </a:bodyPr>
          <a:lstStyle/>
          <a:p>
            <a:pPr marL="0" lvl="0" indent="0">
              <a:buNone/>
            </a:pPr>
            <a:r>
              <a:rPr lang="ru-RU" sz="4900" b="1" dirty="0"/>
              <a:t>Цель проекта:  </a:t>
            </a:r>
            <a:r>
              <a:rPr lang="ru-RU" sz="4900" dirty="0"/>
              <a:t>повышение мотивации обучающихся к обучению через изменение подходов к оцениванию образовательных достижений посредством внедрения системы формирующего оценивания</a:t>
            </a:r>
            <a:r>
              <a:rPr lang="ru-RU" sz="4900" dirty="0" smtClean="0"/>
              <a:t>.</a:t>
            </a:r>
            <a:endParaRPr lang="ru-RU" sz="4900" dirty="0"/>
          </a:p>
          <a:p>
            <a:pPr marL="0" lvl="0" indent="0">
              <a:buNone/>
            </a:pPr>
            <a:r>
              <a:rPr lang="ru-RU" sz="4900" b="1" dirty="0"/>
              <a:t>Задачи проекта</a:t>
            </a:r>
            <a:endParaRPr lang="ru-RU" sz="4900" dirty="0"/>
          </a:p>
          <a:p>
            <a:pPr marL="0" indent="0">
              <a:buNone/>
            </a:pPr>
            <a:r>
              <a:rPr lang="ru-RU" sz="4900" dirty="0"/>
              <a:t>1) Повысить квалификацию педагогов по направлению «Формирующее оценивание»;</a:t>
            </a:r>
          </a:p>
          <a:p>
            <a:pPr marL="0" indent="0">
              <a:buNone/>
            </a:pPr>
            <a:r>
              <a:rPr lang="ru-RU" sz="4900" dirty="0"/>
              <a:t>2) Изменить структуру и содержание работы методической службы школы под данное направление (выявить дефициты педагогов, спланировать повышение квалификации педагогов по направлению «Формирующее оценивание», организовать методическую поддержку и </a:t>
            </a:r>
            <a:r>
              <a:rPr lang="ru-RU" sz="4900" dirty="0" err="1"/>
              <a:t>посткурсовое</a:t>
            </a:r>
            <a:r>
              <a:rPr lang="ru-RU" sz="4900" dirty="0"/>
              <a:t> сопровождение деятельности педагогов, скоординировать деятельность по наработке, выявлению и накоплению успешных практик).</a:t>
            </a:r>
          </a:p>
          <a:p>
            <a:pPr marL="0" indent="0">
              <a:buNone/>
            </a:pPr>
            <a:r>
              <a:rPr lang="ru-RU" sz="4900" dirty="0"/>
              <a:t>3) Повысить мотивацию педагогов по изменению практик оценивания через организацию и проведение мониторинга промежуточных образовательных результатов учащихся «контрольных» классов и сравнение с результатами учащихся классов со сложившейся классической системой оценивания.</a:t>
            </a:r>
          </a:p>
          <a:p>
            <a:pPr marL="0" indent="0">
              <a:buNone/>
            </a:pPr>
            <a:r>
              <a:rPr lang="ru-RU" sz="4900" dirty="0"/>
              <a:t>4) Совершенствовать ШСОКО:</a:t>
            </a:r>
          </a:p>
          <a:p>
            <a:pPr marL="0" indent="0">
              <a:buNone/>
            </a:pPr>
            <a:r>
              <a:rPr lang="ru-RU" sz="4900" dirty="0"/>
              <a:t>−  разработать единые критерии оценивания образовательных достижений учащихся.</a:t>
            </a:r>
          </a:p>
          <a:p>
            <a:pPr marL="0" indent="0">
              <a:buNone/>
            </a:pPr>
            <a:r>
              <a:rPr lang="ru-RU" sz="4900" dirty="0"/>
              <a:t>− создать единый банк контрольно-измерительных материалов, которые будут использоваться для оценивания образовательных достижений учащихся</a:t>
            </a:r>
          </a:p>
          <a:p>
            <a:pPr marL="0" indent="0">
              <a:buNone/>
            </a:pPr>
            <a:r>
              <a:rPr lang="ru-RU" sz="4900" dirty="0" smtClean="0"/>
              <a:t>5) Повысить </a:t>
            </a:r>
            <a:r>
              <a:rPr lang="ru-RU" sz="4900" dirty="0"/>
              <a:t>мотивацию учащихся к обучению через создание ситуации участия учащихся в оценивании своих образовательных достижений, появлении возможности выстраивать свою образовательную траекторию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00629342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3972</TotalTime>
  <Words>1294</Words>
  <Application>Microsoft Office PowerPoint</Application>
  <PresentationFormat>Произвольный</PresentationFormat>
  <Paragraphs>85</Paragraphs>
  <Slides>15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Презентация PowerPoint</vt:lpstr>
      <vt:lpstr>Краткая справка о школе </vt:lpstr>
      <vt:lpstr>Актуальность программы </vt:lpstr>
      <vt:lpstr>Презентация PowerPoint</vt:lpstr>
      <vt:lpstr>Задачи программы </vt:lpstr>
      <vt:lpstr>Планируемые результаты  (критерии/показатели результатов) </vt:lpstr>
      <vt:lpstr>Реализация программы </vt:lpstr>
      <vt:lpstr>Презентация PowerPoint</vt:lpstr>
      <vt:lpstr>Цель, задачи проекта: </vt:lpstr>
      <vt:lpstr>Презентация PowerPoint</vt:lpstr>
      <vt:lpstr>Презентация PowerPoint</vt:lpstr>
      <vt:lpstr>Цель, задачи проекта: </vt:lpstr>
      <vt:lpstr>Презентация PowerPoint</vt:lpstr>
      <vt:lpstr> </vt:lpstr>
      <vt:lpstr>Презентация PowerPoint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</dc:creator>
  <cp:lastModifiedBy>Ирина Сурженко</cp:lastModifiedBy>
  <cp:revision>77</cp:revision>
  <dcterms:created xsi:type="dcterms:W3CDTF">2021-06-28T06:43:28Z</dcterms:created>
  <dcterms:modified xsi:type="dcterms:W3CDTF">2022-05-17T09:36:10Z</dcterms:modified>
</cp:coreProperties>
</file>