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90" r:id="rId3"/>
    <p:sldId id="279" r:id="rId4"/>
    <p:sldId id="281" r:id="rId5"/>
    <p:sldId id="282" r:id="rId6"/>
    <p:sldId id="287" r:id="rId7"/>
    <p:sldId id="283" r:id="rId8"/>
    <p:sldId id="286" r:id="rId9"/>
    <p:sldId id="289" r:id="rId10"/>
    <p:sldId id="296" r:id="rId11"/>
    <p:sldId id="295" r:id="rId12"/>
    <p:sldId id="288" r:id="rId13"/>
    <p:sldId id="292" r:id="rId14"/>
    <p:sldId id="297" r:id="rId15"/>
    <p:sldId id="294" r:id="rId16"/>
    <p:sldId id="298" r:id="rId17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 baseline="-250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 baseline="-250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 baseline="-250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 baseline="-250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098C641-CC51-46B0-8FA2-16D6367E8D60}">
          <p14:sldIdLst>
            <p14:sldId id="256"/>
            <p14:sldId id="290"/>
            <p14:sldId id="279"/>
            <p14:sldId id="281"/>
            <p14:sldId id="282"/>
            <p14:sldId id="287"/>
            <p14:sldId id="283"/>
            <p14:sldId id="286"/>
            <p14:sldId id="289"/>
            <p14:sldId id="296"/>
            <p14:sldId id="295"/>
            <p14:sldId id="288"/>
            <p14:sldId id="292"/>
            <p14:sldId id="297"/>
            <p14:sldId id="294"/>
            <p14:sldId id="29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47274"/>
    <a:srgbClr val="105A5B"/>
    <a:srgbClr val="1376BA"/>
    <a:srgbClr val="1C86C0"/>
    <a:srgbClr val="FFFF00"/>
    <a:srgbClr val="B3D3EA"/>
    <a:srgbClr val="78A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86" autoAdjust="0"/>
    <p:restoredTop sz="95596" autoAdjust="0"/>
  </p:normalViewPr>
  <p:slideViewPr>
    <p:cSldViewPr>
      <p:cViewPr varScale="1">
        <p:scale>
          <a:sx n="111" d="100"/>
          <a:sy n="111" d="100"/>
        </p:scale>
        <p:origin x="176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>
                <a:solidFill>
                  <a:schemeClr val="accent2">
                    <a:lumMod val="75000"/>
                  </a:schemeClr>
                </a:solidFill>
              </a:rPr>
              <a:t>ШНРО Боготольского района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7.0899423654517402E-2"/>
          <c:y val="0.10980614472786052"/>
          <c:w val="0.9291005763454826"/>
          <c:h val="0.7516017562504235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</c:v>
                </c:pt>
                <c:pt idx="1">
                  <c:v>9</c:v>
                </c:pt>
                <c:pt idx="2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C32-413F-A340-EBF00A2C420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C32-413F-A340-EBF00A2C42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11248912"/>
        <c:axId val="111250088"/>
      </c:barChart>
      <c:catAx>
        <c:axId val="111248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solidFill>
            <a:schemeClr val="accent2">
              <a:lumMod val="40000"/>
              <a:lumOff val="60000"/>
            </a:schemeClr>
          </a:solidFill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1250088"/>
        <c:crosses val="autoZero"/>
        <c:auto val="1"/>
        <c:lblAlgn val="ctr"/>
        <c:lblOffset val="100"/>
        <c:noMultiLvlLbl val="0"/>
      </c:catAx>
      <c:valAx>
        <c:axId val="111250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1248912"/>
        <c:crosses val="autoZero"/>
        <c:crossBetween val="between"/>
      </c:valAx>
      <c:spPr>
        <a:noFill/>
        <a:ln>
          <a:solidFill>
            <a:srgbClr val="002060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aseline="0"/>
            </a:lvl1pPr>
          </a:lstStyle>
          <a:p>
            <a:endParaRPr lang="en-US" altLang="ru-RU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aseline="0"/>
            </a:lvl1pPr>
          </a:lstStyle>
          <a:p>
            <a:endParaRPr lang="en-US" altLang="ru-RU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aseline="0"/>
            </a:lvl1pPr>
          </a:lstStyle>
          <a:p>
            <a:endParaRPr lang="en-US" altLang="ru-RU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aseline="0"/>
            </a:lvl1pPr>
          </a:lstStyle>
          <a:p>
            <a:fld id="{980CCDEF-9EF1-43A2-90F4-02BC4990C22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376906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70F959-1920-438A-A3A1-8212D1C44BE7}" type="slidenum">
              <a:rPr lang="en-US" altLang="ru-RU"/>
              <a:pPr/>
              <a:t>1</a:t>
            </a:fld>
            <a:endParaRPr lang="en-US" altLang="ru-RU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68807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0407EE-1684-43D3-9EA5-C1EB34D81139}" type="slidenum">
              <a:rPr lang="en-US" altLang="ru-RU"/>
              <a:pPr/>
              <a:t>3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4601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0407EE-1684-43D3-9EA5-C1EB34D81139}" type="slidenum">
              <a:rPr lang="en-US" altLang="ru-RU"/>
              <a:pPr/>
              <a:t>4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19172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0407EE-1684-43D3-9EA5-C1EB34D81139}" type="slidenum">
              <a:rPr lang="en-US" altLang="ru-RU">
                <a:solidFill>
                  <a:srgbClr val="000000"/>
                </a:solidFill>
              </a:rPr>
              <a:pPr/>
              <a:t>13</a:t>
            </a:fld>
            <a:endParaRPr lang="en-US" altLang="ru-RU">
              <a:solidFill>
                <a:srgbClr val="000000"/>
              </a:solidFill>
            </a:endParaRPr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25701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86150" y="3562350"/>
            <a:ext cx="53340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заголовка</a:t>
            </a:r>
            <a:endParaRPr lang="en-US" altLang="ru-RU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86150" y="4095750"/>
            <a:ext cx="5334000" cy="685800"/>
          </a:xfrm>
          <a:extLs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en-US" altLang="ru-RU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923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1600200"/>
            <a:ext cx="18288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1600200"/>
            <a:ext cx="5334000" cy="518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318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395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9345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6800" y="2514600"/>
            <a:ext cx="35814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00600" y="2514600"/>
            <a:ext cx="35814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622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417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740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4093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774140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20946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1600200"/>
            <a:ext cx="7315200" cy="71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2514600"/>
            <a:ext cx="73152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105A5B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105A5B"/>
          </a:solidFill>
          <a:latin typeface="Microsoft Sans Serif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105A5B"/>
          </a:solidFill>
          <a:latin typeface="Microsoft Sans Serif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105A5B"/>
          </a:solidFill>
          <a:latin typeface="Microsoft Sans Serif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105A5B"/>
          </a:solidFill>
          <a:latin typeface="Microsoft Sans Serif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105A5B"/>
          </a:solidFill>
          <a:latin typeface="Microsoft Sans Serif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105A5B"/>
          </a:solidFill>
          <a:latin typeface="Microsoft Sans Serif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105A5B"/>
          </a:solidFill>
          <a:latin typeface="Microsoft Sans Serif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105A5B"/>
          </a:solidFill>
          <a:latin typeface="Microsoft Sans Serif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rgbClr val="105A5B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rgbClr val="105A5B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rgbClr val="105A5B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rgbClr val="105A5B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rgbClr val="105A5B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kipk.ru/14-&#1089;&#1090;&#1072;&#1078;&#1080;&#1088;&#1086;&#1074;&#1086;&#1095;&#1085;&#1072;&#1103;-&#1087;&#1083;&#1086;&#1097;&#1072;&#1076;&#1082;&#1072;-&#1075;&#1087;&#1088;&#1086;/2038-method-inf-resources#to-methodists" TargetMode="External"/><Relationship Id="rId2" Type="http://schemas.openxmlformats.org/officeDocument/2006/relationships/hyperlink" Target="https://fioco.ru/&#1085;&#1072;&#1091;&#1095;&#1085;&#1086;-&#1084;&#1077;&#1090;&#1086;&#1076;&#1080;&#1095;&#1077;&#1089;&#1082;&#1080;&#1077;-&#1084;&#1072;&#1090;&#1077;&#1088;&#1080;&#1072;&#1083;&#1099;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muo56.ucoz.ru/index/sistema-%20raboty-so-shkolami-s-nizkimi-rezultatami-obuchenija-funkcionirujushhimi-v-neblagoprijatnykh-uslovijakh/0-142" TargetMode="External"/><Relationship Id="rId4" Type="http://schemas.openxmlformats.org/officeDocument/2006/relationships/hyperlink" Target="https://youtu.be/B4IJGxHXcpM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851920" y="2204864"/>
            <a:ext cx="4968230" cy="3384376"/>
          </a:xfrm>
        </p:spPr>
        <p:txBody>
          <a:bodyPr/>
          <a:lstStyle/>
          <a:p>
            <a:r>
              <a:rPr lang="ru-RU" altLang="ru-RU" b="1" dirty="0">
                <a:solidFill>
                  <a:srgbClr val="000000"/>
                </a:solidFill>
              </a:rPr>
              <a:t>Итоги регионального мониторинга </a:t>
            </a:r>
            <a:endParaRPr lang="ru-RU" altLang="ru-RU" b="1" dirty="0" smtClean="0">
              <a:solidFill>
                <a:srgbClr val="000000"/>
              </a:solidFill>
            </a:endParaRPr>
          </a:p>
          <a:p>
            <a:endParaRPr lang="ru-RU" altLang="ru-RU" b="1" dirty="0" smtClean="0">
              <a:solidFill>
                <a:srgbClr val="000000"/>
              </a:solidFill>
            </a:endParaRPr>
          </a:p>
          <a:p>
            <a:r>
              <a:rPr lang="ru-RU" altLang="ru-RU" dirty="0" smtClean="0">
                <a:solidFill>
                  <a:srgbClr val="000000"/>
                </a:solidFill>
              </a:rPr>
              <a:t>«</a:t>
            </a:r>
            <a:r>
              <a:rPr lang="ru-RU" altLang="ru-RU" dirty="0">
                <a:solidFill>
                  <a:srgbClr val="000000"/>
                </a:solidFill>
              </a:rPr>
              <a:t>Механизмы управления качеством образования: </a:t>
            </a:r>
            <a:r>
              <a:rPr lang="ru-RU" altLang="ru-RU" dirty="0" smtClean="0">
                <a:solidFill>
                  <a:srgbClr val="000000"/>
                </a:solidFill>
              </a:rPr>
              <a:t>муниципальная система работы с ШНРО и ШНСУ»</a:t>
            </a:r>
          </a:p>
          <a:p>
            <a:endParaRPr lang="ru-RU" altLang="ru-RU" dirty="0">
              <a:solidFill>
                <a:srgbClr val="000000"/>
              </a:solidFill>
            </a:endParaRPr>
          </a:p>
          <a:p>
            <a:endParaRPr lang="ru-RU" altLang="ru-RU" dirty="0" smtClean="0">
              <a:solidFill>
                <a:srgbClr val="000000"/>
              </a:solidFill>
            </a:endParaRPr>
          </a:p>
          <a:p>
            <a:pPr algn="r"/>
            <a:r>
              <a:rPr lang="ru-RU" altLang="ru-RU" sz="1400" dirty="0" smtClean="0">
                <a:solidFill>
                  <a:srgbClr val="000000"/>
                </a:solidFill>
              </a:rPr>
              <a:t>Ускова Любовь Николаевна, </a:t>
            </a:r>
          </a:p>
          <a:p>
            <a:pPr algn="r"/>
            <a:r>
              <a:rPr lang="ru-RU" altLang="ru-RU" sz="1400" dirty="0" smtClean="0">
                <a:solidFill>
                  <a:srgbClr val="000000"/>
                </a:solidFill>
              </a:rPr>
              <a:t>главный специалист Управления образования</a:t>
            </a:r>
            <a:endParaRPr lang="en-US" altLang="ru-RU" sz="1400" dirty="0">
              <a:solidFill>
                <a:srgbClr val="000000"/>
              </a:solidFill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3131840" y="260648"/>
            <a:ext cx="5688310" cy="1944216"/>
          </a:xfrm>
        </p:spPr>
        <p:txBody>
          <a:bodyPr/>
          <a:lstStyle/>
          <a:p>
            <a:r>
              <a:rPr lang="ru-RU" altLang="ru-RU" b="1" dirty="0" smtClean="0">
                <a:solidFill>
                  <a:srgbClr val="002060"/>
                </a:solidFill>
              </a:rPr>
              <a:t>Система </a:t>
            </a:r>
            <a:r>
              <a:rPr lang="ru-RU" altLang="ru-RU" b="1" smtClean="0">
                <a:solidFill>
                  <a:srgbClr val="002060"/>
                </a:solidFill>
              </a:rPr>
              <a:t>работы </a:t>
            </a:r>
            <a:br>
              <a:rPr lang="ru-RU" altLang="ru-RU" b="1" smtClean="0">
                <a:solidFill>
                  <a:srgbClr val="002060"/>
                </a:solidFill>
              </a:rPr>
            </a:br>
            <a:r>
              <a:rPr lang="ru-RU" altLang="ru-RU" b="1" smtClean="0">
                <a:solidFill>
                  <a:srgbClr val="002060"/>
                </a:solidFill>
              </a:rPr>
              <a:t>со </a:t>
            </a:r>
            <a:r>
              <a:rPr lang="ru-RU" altLang="ru-RU" b="1" dirty="0" smtClean="0">
                <a:solidFill>
                  <a:srgbClr val="002060"/>
                </a:solidFill>
              </a:rPr>
              <a:t>школами с низкими результатами обучения</a:t>
            </a:r>
            <a:endParaRPr lang="en-US" alt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620689"/>
            <a:ext cx="7315200" cy="1152128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000000"/>
                </a:solidFill>
              </a:rPr>
              <a:t>Профилактика учебной неуспешности</a:t>
            </a:r>
            <a:endParaRPr lang="ru-RU" sz="3600" dirty="0">
              <a:solidFill>
                <a:srgbClr val="0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3166" y="2514600"/>
            <a:ext cx="3581400" cy="4267200"/>
          </a:xfrm>
        </p:spPr>
        <p:txBody>
          <a:bodyPr/>
          <a:lstStyle/>
          <a:p>
            <a:r>
              <a:rPr lang="ru-RU" sz="2800" dirty="0" smtClean="0">
                <a:solidFill>
                  <a:srgbClr val="000000"/>
                </a:solidFill>
              </a:rPr>
              <a:t>разработка </a:t>
            </a:r>
            <a:r>
              <a:rPr lang="ru-RU" sz="2800" dirty="0">
                <a:solidFill>
                  <a:srgbClr val="000000"/>
                </a:solidFill>
              </a:rPr>
              <a:t>для </a:t>
            </a:r>
            <a:r>
              <a:rPr lang="ru-RU" sz="2800" dirty="0" smtClean="0">
                <a:solidFill>
                  <a:srgbClr val="000000"/>
                </a:solidFill>
              </a:rPr>
              <a:t>неуспевающих/слабоуспевающих  обучающихся ИОМ</a:t>
            </a: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rgbClr val="000000"/>
                </a:solidFill>
              </a:rPr>
              <a:t>внутришкольная система </a:t>
            </a:r>
            <a:r>
              <a:rPr lang="ru-RU" sz="2800" dirty="0">
                <a:solidFill>
                  <a:srgbClr val="000000"/>
                </a:solidFill>
              </a:rPr>
              <a:t>профилактики учебной неуспешности</a:t>
            </a:r>
          </a:p>
        </p:txBody>
      </p:sp>
    </p:spTree>
    <p:extLst>
      <p:ext uri="{BB962C8B-B14F-4D97-AF65-F5344CB8AC3E}">
        <p14:creationId xmlns:p14="http://schemas.microsoft.com/office/powerpoint/2010/main" val="16276482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0" t="6601" r="36613" b="12200"/>
          <a:stretch/>
        </p:blipFill>
        <p:spPr>
          <a:xfrm>
            <a:off x="230414" y="161020"/>
            <a:ext cx="8662066" cy="688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173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5315" t="84" r="776" b="-84"/>
          <a:stretch/>
        </p:blipFill>
        <p:spPr>
          <a:xfrm>
            <a:off x="-1044624" y="-381000"/>
            <a:ext cx="11449272" cy="76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7848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620688"/>
            <a:ext cx="6934200" cy="6237312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программу разрабатывает школьная (управленческая) команда;</a:t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программа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может быть рассчитана не на 1 год, а на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2-3;</a:t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наличие дорожной карты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конкретными датами, ответственными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*наличие 1-2-х проектов;</a:t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партнерское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взаимодействие по повышению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качества образования.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altLang="ru-RU" sz="4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0816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32656"/>
            <a:ext cx="7315200" cy="151216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0000"/>
                </a:solidFill>
              </a:rPr>
              <a:t>Мониторинги</a:t>
            </a:r>
            <a:br>
              <a:rPr lang="ru-RU" dirty="0" smtClean="0">
                <a:solidFill>
                  <a:srgbClr val="000000"/>
                </a:solidFill>
              </a:rPr>
            </a:br>
            <a:r>
              <a:rPr lang="ru-RU" sz="2400" dirty="0" smtClean="0">
                <a:solidFill>
                  <a:srgbClr val="000000"/>
                </a:solidFill>
              </a:rPr>
              <a:t>(Федеральный, региональный, школьный)</a:t>
            </a:r>
            <a:endParaRPr lang="ru-RU" sz="2400" dirty="0">
              <a:solidFill>
                <a:srgbClr val="0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0" r="52362" b="6601"/>
          <a:stretch/>
        </p:blipFill>
        <p:spPr>
          <a:xfrm>
            <a:off x="1066800" y="1700808"/>
            <a:ext cx="6948264" cy="6109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0868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476673"/>
            <a:ext cx="7315200" cy="648071"/>
          </a:xfrm>
        </p:spPr>
        <p:txBody>
          <a:bodyPr/>
          <a:lstStyle/>
          <a:p>
            <a:pPr algn="ctr"/>
            <a:r>
              <a:rPr lang="ru-RU" sz="3200" dirty="0">
                <a:solidFill>
                  <a:srgbClr val="000000"/>
                </a:solidFill>
              </a:rPr>
              <a:t>С</a:t>
            </a:r>
            <a:r>
              <a:rPr lang="ru-RU" sz="3200" dirty="0" smtClean="0">
                <a:solidFill>
                  <a:srgbClr val="000000"/>
                </a:solidFill>
              </a:rPr>
              <a:t>сылки на материалы по работе </a:t>
            </a:r>
            <a:br>
              <a:rPr lang="ru-RU" sz="3200" dirty="0" smtClean="0">
                <a:solidFill>
                  <a:srgbClr val="000000"/>
                </a:solidFill>
              </a:rPr>
            </a:br>
            <a:r>
              <a:rPr lang="ru-RU" sz="3200" dirty="0" smtClean="0">
                <a:solidFill>
                  <a:srgbClr val="000000"/>
                </a:solidFill>
              </a:rPr>
              <a:t>с ШНРО и ШНСУ</a:t>
            </a:r>
            <a:endParaRPr lang="ru-RU" sz="3200" dirty="0">
              <a:solidFill>
                <a:srgbClr val="0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1412776"/>
            <a:ext cx="7315200" cy="5369024"/>
          </a:xfrm>
        </p:spPr>
        <p:txBody>
          <a:bodyPr/>
          <a:lstStyle/>
          <a:p>
            <a:r>
              <a:rPr lang="ru-RU" sz="1800" dirty="0" smtClean="0">
                <a:solidFill>
                  <a:srgbClr val="000000"/>
                </a:solidFill>
              </a:rPr>
              <a:t>ФИОКО </a:t>
            </a:r>
            <a:r>
              <a:rPr lang="en-US" sz="1800" dirty="0">
                <a:solidFill>
                  <a:srgbClr val="000000"/>
                </a:solidFill>
                <a:hlinkClick r:id="rId2"/>
              </a:rPr>
              <a:t>https://fioco.ru/</a:t>
            </a:r>
            <a:r>
              <a:rPr lang="ru-RU" sz="1800" dirty="0" smtClean="0">
                <a:solidFill>
                  <a:srgbClr val="000000"/>
                </a:solidFill>
                <a:hlinkClick r:id="rId2"/>
              </a:rPr>
              <a:t>научно-методические-материалы</a:t>
            </a:r>
            <a:endParaRPr lang="ru-RU" sz="1800" dirty="0" smtClean="0">
              <a:solidFill>
                <a:srgbClr val="000000"/>
              </a:solidFill>
            </a:endParaRPr>
          </a:p>
          <a:p>
            <a:endParaRPr lang="ru-RU" sz="1800" dirty="0" smtClean="0">
              <a:solidFill>
                <a:srgbClr val="000000"/>
              </a:solidFill>
            </a:endParaRPr>
          </a:p>
          <a:p>
            <a:r>
              <a:rPr lang="ru-RU" sz="1800" dirty="0" smtClean="0">
                <a:solidFill>
                  <a:srgbClr val="000000"/>
                </a:solidFill>
              </a:rPr>
              <a:t>КИПК </a:t>
            </a:r>
            <a:r>
              <a:rPr lang="en-US" sz="1800" dirty="0">
                <a:solidFill>
                  <a:srgbClr val="000000"/>
                </a:solidFill>
                <a:hlinkClick r:id="rId3"/>
              </a:rPr>
              <a:t>https://kipk.ru/14-</a:t>
            </a:r>
            <a:r>
              <a:rPr lang="ru-RU" sz="1800" dirty="0">
                <a:solidFill>
                  <a:srgbClr val="000000"/>
                </a:solidFill>
                <a:hlinkClick r:id="rId3"/>
              </a:rPr>
              <a:t>стажировочная-площадка-</a:t>
            </a:r>
            <a:r>
              <a:rPr lang="ru-RU" sz="1800" dirty="0" err="1">
                <a:solidFill>
                  <a:srgbClr val="000000"/>
                </a:solidFill>
                <a:hlinkClick r:id="rId3"/>
              </a:rPr>
              <a:t>гпро</a:t>
            </a:r>
            <a:r>
              <a:rPr lang="ru-RU" sz="1800" dirty="0">
                <a:solidFill>
                  <a:srgbClr val="000000"/>
                </a:solidFill>
                <a:hlinkClick r:id="rId3"/>
              </a:rPr>
              <a:t>/2038-</a:t>
            </a:r>
            <a:r>
              <a:rPr lang="en-US" sz="1800" dirty="0" err="1" smtClean="0">
                <a:solidFill>
                  <a:srgbClr val="000000"/>
                </a:solidFill>
                <a:hlinkClick r:id="rId3"/>
              </a:rPr>
              <a:t>method-inf-resources#to-methodists</a:t>
            </a:r>
            <a:endParaRPr lang="ru-RU" sz="1800" dirty="0" smtClean="0">
              <a:solidFill>
                <a:srgbClr val="000000"/>
              </a:solidFill>
            </a:endParaRPr>
          </a:p>
          <a:p>
            <a:endParaRPr lang="ru-RU" sz="1800" dirty="0" smtClean="0">
              <a:solidFill>
                <a:srgbClr val="000000"/>
              </a:solidFill>
            </a:endParaRPr>
          </a:p>
          <a:p>
            <a:r>
              <a:rPr lang="ru-RU" sz="1800" dirty="0" smtClean="0">
                <a:solidFill>
                  <a:srgbClr val="000000"/>
                </a:solidFill>
              </a:rPr>
              <a:t>Видеотрансляция разработки программы профилактики детской неуспешности </a:t>
            </a:r>
            <a:r>
              <a:rPr lang="en-US" sz="1800" dirty="0">
                <a:hlinkClick r:id="rId4"/>
              </a:rPr>
              <a:t>https://</a:t>
            </a:r>
            <a:r>
              <a:rPr lang="en-US" sz="1800" dirty="0" smtClean="0">
                <a:hlinkClick r:id="rId4"/>
              </a:rPr>
              <a:t>youtu.be/B4IJGxHXcpM</a:t>
            </a:r>
            <a:endParaRPr lang="ru-RU" sz="1800" dirty="0" smtClean="0"/>
          </a:p>
          <a:p>
            <a:pPr marL="0" indent="0">
              <a:buNone/>
            </a:pPr>
            <a:endParaRPr lang="ru-RU" sz="1800" dirty="0" smtClean="0">
              <a:solidFill>
                <a:srgbClr val="000000"/>
              </a:solidFill>
            </a:endParaRPr>
          </a:p>
          <a:p>
            <a:r>
              <a:rPr lang="ru-RU" sz="1800" dirty="0" smtClean="0">
                <a:solidFill>
                  <a:srgbClr val="000000"/>
                </a:solidFill>
              </a:rPr>
              <a:t>Управление образования </a:t>
            </a:r>
            <a:r>
              <a:rPr lang="en-US" sz="1800" dirty="0">
                <a:solidFill>
                  <a:srgbClr val="000000"/>
                </a:solidFill>
                <a:hlinkClick r:id="rId5"/>
              </a:rPr>
              <a:t>http://</a:t>
            </a:r>
            <a:r>
              <a:rPr lang="en-US" sz="1800" dirty="0" smtClean="0">
                <a:solidFill>
                  <a:srgbClr val="000000"/>
                </a:solidFill>
                <a:hlinkClick r:id="rId5"/>
              </a:rPr>
              <a:t>muo56.ucoz.ru/index/sistema-</a:t>
            </a:r>
            <a:r>
              <a:rPr lang="ru-RU" sz="1800" dirty="0" smtClean="0">
                <a:solidFill>
                  <a:srgbClr val="000000"/>
                </a:solidFill>
                <a:hlinkClick r:id="rId5"/>
              </a:rPr>
              <a:t> </a:t>
            </a:r>
            <a:r>
              <a:rPr lang="en-US" sz="1800" dirty="0" smtClean="0">
                <a:solidFill>
                  <a:srgbClr val="000000"/>
                </a:solidFill>
                <a:hlinkClick r:id="rId5"/>
              </a:rPr>
              <a:t>raboty-so-shkolami-s-nizkimi-rezultatami-obuchenija-funkcionirujushhimi-v-neblagoprijatnykh-uslovijakh/0-142</a:t>
            </a:r>
            <a:endParaRPr lang="ru-RU" sz="1800" dirty="0" smtClean="0">
              <a:solidFill>
                <a:srgbClr val="000000"/>
              </a:solidFill>
            </a:endParaRPr>
          </a:p>
          <a:p>
            <a:endParaRPr lang="ru-RU" sz="1800" dirty="0" smtClean="0">
              <a:solidFill>
                <a:srgbClr val="000000"/>
              </a:solidFill>
            </a:endParaRPr>
          </a:p>
          <a:p>
            <a:endParaRPr lang="ru-RU" sz="1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7146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86150" y="1484784"/>
            <a:ext cx="5334000" cy="3312368"/>
          </a:xfrm>
        </p:spPr>
        <p:txBody>
          <a:bodyPr/>
          <a:lstStyle/>
          <a:p>
            <a:r>
              <a:rPr lang="ru-RU" sz="4800" dirty="0" smtClean="0">
                <a:solidFill>
                  <a:srgbClr val="000000"/>
                </a:solidFill>
              </a:rPr>
              <a:t>Спасибо за внимание!</a:t>
            </a:r>
            <a:endParaRPr lang="ru-RU" sz="4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341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052736"/>
            <a:ext cx="7848872" cy="4070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>
              <a:lnSpc>
                <a:spcPct val="107000"/>
              </a:lnSpc>
              <a:spcAft>
                <a:spcPts val="800"/>
              </a:spcAft>
            </a:pP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algn="just">
              <a:lnSpc>
                <a:spcPct val="107000"/>
              </a:lnSpc>
              <a:spcAft>
                <a:spcPts val="800"/>
              </a:spcAft>
            </a:pP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algn="just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Программный подход как механизм в управлении при переводе школы в режим эффективного функционирования» </a:t>
            </a:r>
            <a:r>
              <a:rPr lang="ru-RU" sz="1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(Свидрицкая </a:t>
            </a:r>
            <a:r>
              <a:rPr lang="ru-RU" sz="1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Ольга Витальевна, </a:t>
            </a:r>
            <a:r>
              <a:rPr lang="ru-RU" sz="1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заместитель</a:t>
            </a:r>
            <a:r>
              <a:rPr lang="ru-RU" sz="1800" i="1" baseline="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директора МКОУ </a:t>
            </a:r>
            <a:r>
              <a:rPr lang="ru-RU" sz="1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Краснозаводской </a:t>
            </a:r>
            <a:r>
              <a:rPr lang="ru-RU" sz="1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СОШ)</a:t>
            </a: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i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algn="just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baseline="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«Кураторство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сопровождении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ШНРО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рамках проекта «500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+». «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Алгоритм выстраивания деятельности ОУ по выходу из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ШНРО»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(Мартынова Ирина Владимировна, </a:t>
            </a:r>
            <a:r>
              <a:rPr lang="ru-RU" sz="1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заместитель </a:t>
            </a:r>
            <a:r>
              <a:rPr lang="ru-RU" sz="1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директора </a:t>
            </a:r>
            <a:r>
              <a:rPr lang="ru-RU" sz="1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МКОУ </a:t>
            </a:r>
            <a:r>
              <a:rPr lang="ru-RU" sz="1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Александровской СОШ</a:t>
            </a:r>
            <a:r>
              <a:rPr lang="ru-RU" sz="1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1800" i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algn="just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baseline="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«Проектно-программный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подход как способ повышения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качества</a:t>
            </a:r>
            <a:r>
              <a:rPr lang="ru-RU" sz="2800" baseline="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образования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школе»</a:t>
            </a:r>
            <a:r>
              <a:rPr lang="ru-RU" sz="2800" baseline="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(Шманай Евгения Ивановна, учитель русского языка и литературы </a:t>
            </a:r>
            <a:r>
              <a:rPr lang="ru-RU" sz="1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МБОУ Большекосульской </a:t>
            </a:r>
            <a:r>
              <a:rPr lang="ru-RU" sz="1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СОШ).</a:t>
            </a:r>
            <a:endParaRPr lang="ru-RU" sz="1800" i="1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376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28600"/>
            <a:ext cx="6934200" cy="715963"/>
          </a:xfrm>
        </p:spPr>
        <p:txBody>
          <a:bodyPr/>
          <a:lstStyle/>
          <a:p>
            <a:pPr algn="ctr"/>
            <a:r>
              <a:rPr lang="ru-RU" altLang="ru-RU" sz="4000" dirty="0" smtClean="0">
                <a:solidFill>
                  <a:srgbClr val="000000"/>
                </a:solidFill>
              </a:rPr>
              <a:t>ШНРО в 2020, 2021, 2022 гг. </a:t>
            </a:r>
            <a:endParaRPr lang="en-US" altLang="ru-RU" sz="4000" dirty="0">
              <a:solidFill>
                <a:srgbClr val="000000"/>
              </a:solidFill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26257037"/>
              </p:ext>
            </p:extLst>
          </p:nvPr>
        </p:nvGraphicFramePr>
        <p:xfrm>
          <a:off x="1763688" y="1052736"/>
          <a:ext cx="6696744" cy="5805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28600"/>
            <a:ext cx="6934200" cy="6629400"/>
          </a:xfrm>
        </p:spPr>
        <p:txBody>
          <a:bodyPr/>
          <a:lstStyle/>
          <a:p>
            <a:pPr algn="ctr"/>
            <a:r>
              <a:rPr lang="ru-RU" altLang="ru-RU" sz="4000" dirty="0" smtClean="0">
                <a:solidFill>
                  <a:srgbClr val="000000"/>
                </a:solidFill>
              </a:rPr>
              <a:t>Как формировался список ШНРО в 2022 г.?</a:t>
            </a:r>
            <a:br>
              <a:rPr lang="ru-RU" altLang="ru-RU" sz="4000" dirty="0" smtClean="0">
                <a:solidFill>
                  <a:srgbClr val="000000"/>
                </a:solidFill>
              </a:rPr>
            </a:br>
            <a:r>
              <a:rPr lang="ru-RU" altLang="ru-RU" sz="4000" dirty="0" smtClean="0">
                <a:solidFill>
                  <a:srgbClr val="000000"/>
                </a:solidFill>
              </a:rPr>
              <a:t/>
            </a:r>
            <a:br>
              <a:rPr lang="ru-RU" altLang="ru-RU" sz="4000" dirty="0" smtClean="0">
                <a:solidFill>
                  <a:srgbClr val="000000"/>
                </a:solidFill>
              </a:rPr>
            </a:br>
            <a:r>
              <a:rPr lang="ru-RU" altLang="ru-RU" sz="4000" dirty="0">
                <a:solidFill>
                  <a:srgbClr val="000000"/>
                </a:solidFill>
              </a:rPr>
              <a:t/>
            </a:r>
            <a:br>
              <a:rPr lang="ru-RU" altLang="ru-RU" sz="4000" dirty="0">
                <a:solidFill>
                  <a:srgbClr val="000000"/>
                </a:solidFill>
              </a:rPr>
            </a:br>
            <a:r>
              <a:rPr lang="ru-RU" altLang="ru-RU" sz="4000" dirty="0" smtClean="0">
                <a:solidFill>
                  <a:srgbClr val="000000"/>
                </a:solidFill>
              </a:rPr>
              <a:t/>
            </a:r>
            <a:br>
              <a:rPr lang="ru-RU" altLang="ru-RU" sz="4000" dirty="0" smtClean="0">
                <a:solidFill>
                  <a:srgbClr val="000000"/>
                </a:solidFill>
              </a:rPr>
            </a:br>
            <a:r>
              <a:rPr lang="ru-RU" altLang="ru-RU" sz="4000" dirty="0">
                <a:solidFill>
                  <a:srgbClr val="000000"/>
                </a:solidFill>
              </a:rPr>
              <a:t/>
            </a:r>
            <a:br>
              <a:rPr lang="ru-RU" altLang="ru-RU" sz="4000" dirty="0">
                <a:solidFill>
                  <a:srgbClr val="000000"/>
                </a:solidFill>
              </a:rPr>
            </a:br>
            <a:r>
              <a:rPr lang="ru-RU" altLang="ru-RU" sz="4000" dirty="0" smtClean="0">
                <a:solidFill>
                  <a:srgbClr val="000000"/>
                </a:solidFill>
              </a:rPr>
              <a:t/>
            </a:r>
            <a:br>
              <a:rPr lang="ru-RU" altLang="ru-RU" sz="4000" dirty="0" smtClean="0">
                <a:solidFill>
                  <a:srgbClr val="000000"/>
                </a:solidFill>
              </a:rPr>
            </a:br>
            <a:r>
              <a:rPr lang="ru-RU" altLang="ru-RU" sz="4000" dirty="0" smtClean="0">
                <a:solidFill>
                  <a:srgbClr val="000000"/>
                </a:solidFill>
              </a:rPr>
              <a:t/>
            </a:r>
            <a:br>
              <a:rPr lang="ru-RU" altLang="ru-RU" sz="4000" dirty="0" smtClean="0">
                <a:solidFill>
                  <a:srgbClr val="000000"/>
                </a:solidFill>
              </a:rPr>
            </a:br>
            <a:r>
              <a:rPr lang="ru-RU" altLang="ru-RU" sz="1800" dirty="0">
                <a:solidFill>
                  <a:srgbClr val="000000"/>
                </a:solidFill>
              </a:rPr>
              <a:t>(1)</a:t>
            </a:r>
            <a:r>
              <a:rPr lang="ru-RU" altLang="ru-RU" sz="4000" dirty="0" smtClean="0">
                <a:solidFill>
                  <a:srgbClr val="000000"/>
                </a:solidFill>
              </a:rPr>
              <a:t> </a:t>
            </a:r>
            <a:r>
              <a:rPr lang="ru-RU" sz="1800" dirty="0" smtClean="0">
                <a:solidFill>
                  <a:srgbClr val="000000"/>
                </a:solidFill>
              </a:rPr>
              <a:t>По </a:t>
            </a:r>
            <a:r>
              <a:rPr lang="ru-RU" sz="1800" b="1" dirty="0" smtClean="0">
                <a:solidFill>
                  <a:srgbClr val="000000"/>
                </a:solidFill>
              </a:rPr>
              <a:t>2-ум</a:t>
            </a:r>
            <a:r>
              <a:rPr lang="ru-RU" sz="1800" dirty="0" smtClean="0">
                <a:solidFill>
                  <a:srgbClr val="000000"/>
                </a:solidFill>
              </a:rPr>
              <a:t> </a:t>
            </a:r>
            <a:r>
              <a:rPr lang="ru-RU" sz="1800" dirty="0">
                <a:solidFill>
                  <a:srgbClr val="000000"/>
                </a:solidFill>
              </a:rPr>
              <a:t>оценочным процедурам в 2020–2021 учебном году были зафиксированы </a:t>
            </a:r>
            <a:r>
              <a:rPr lang="ru-RU" sz="1800" u="sng" dirty="0">
                <a:solidFill>
                  <a:srgbClr val="000000"/>
                </a:solidFill>
              </a:rPr>
              <a:t>низкие </a:t>
            </a:r>
            <a:r>
              <a:rPr lang="ru-RU" sz="1800" u="sng" dirty="0" smtClean="0">
                <a:solidFill>
                  <a:srgbClr val="000000"/>
                </a:solidFill>
              </a:rPr>
              <a:t>результаты </a:t>
            </a:r>
            <a:r>
              <a:rPr lang="ru-RU" sz="1400" u="sng" dirty="0" smtClean="0">
                <a:solidFill>
                  <a:srgbClr val="000000"/>
                </a:solidFill>
              </a:rPr>
              <a:t>(не менее 30% «2»).</a:t>
            </a:r>
            <a:r>
              <a:rPr lang="ru-RU" sz="1800" u="sng" dirty="0" smtClean="0">
                <a:solidFill>
                  <a:srgbClr val="000000"/>
                </a:solidFill>
              </a:rPr>
              <a:t/>
            </a:r>
            <a:br>
              <a:rPr lang="ru-RU" sz="1800" u="sng" dirty="0" smtClean="0">
                <a:solidFill>
                  <a:srgbClr val="000000"/>
                </a:solidFill>
              </a:rPr>
            </a:br>
            <a:r>
              <a:rPr lang="ru-RU" sz="1800" dirty="0" smtClean="0">
                <a:solidFill>
                  <a:srgbClr val="000000"/>
                </a:solidFill>
              </a:rPr>
              <a:t/>
            </a:r>
            <a:br>
              <a:rPr lang="ru-RU" sz="1800" dirty="0" smtClean="0">
                <a:solidFill>
                  <a:srgbClr val="000000"/>
                </a:solidFill>
              </a:rPr>
            </a:br>
            <a:r>
              <a:rPr lang="ru-RU" sz="1800" dirty="0" smtClean="0">
                <a:solidFill>
                  <a:srgbClr val="000000"/>
                </a:solidFill>
              </a:rPr>
              <a:t>(2) Хотя </a:t>
            </a:r>
            <a:r>
              <a:rPr lang="ru-RU" sz="1800" dirty="0">
                <a:solidFill>
                  <a:srgbClr val="000000"/>
                </a:solidFill>
              </a:rPr>
              <a:t>бы по </a:t>
            </a:r>
            <a:r>
              <a:rPr lang="ru-RU" sz="1800" b="1" dirty="0">
                <a:solidFill>
                  <a:srgbClr val="000000"/>
                </a:solidFill>
              </a:rPr>
              <a:t>1-ой</a:t>
            </a:r>
            <a:r>
              <a:rPr lang="ru-RU" sz="1800" dirty="0">
                <a:solidFill>
                  <a:srgbClr val="000000"/>
                </a:solidFill>
              </a:rPr>
              <a:t> оценочной процедуре и в 2018–2019, и в 2020–2021 учебных годах были зафиксированы </a:t>
            </a:r>
            <a:r>
              <a:rPr lang="ru-RU" sz="1800" u="sng" dirty="0">
                <a:solidFill>
                  <a:srgbClr val="000000"/>
                </a:solidFill>
              </a:rPr>
              <a:t>низкие </a:t>
            </a:r>
            <a:r>
              <a:rPr lang="ru-RU" sz="1800" u="sng" dirty="0" smtClean="0">
                <a:solidFill>
                  <a:srgbClr val="000000"/>
                </a:solidFill>
              </a:rPr>
              <a:t>результаты.</a:t>
            </a:r>
            <a:r>
              <a:rPr lang="ru-RU" altLang="ru-RU" sz="1800" dirty="0" smtClean="0">
                <a:solidFill>
                  <a:srgbClr val="000000"/>
                </a:solidFill>
              </a:rPr>
              <a:t/>
            </a:r>
            <a:br>
              <a:rPr lang="ru-RU" altLang="ru-RU" sz="1800" dirty="0" smtClean="0">
                <a:solidFill>
                  <a:srgbClr val="000000"/>
                </a:solidFill>
              </a:rPr>
            </a:br>
            <a:endParaRPr lang="en-US" altLang="ru-RU" sz="1800" dirty="0">
              <a:solidFill>
                <a:srgbClr val="00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887958"/>
              </p:ext>
            </p:extLst>
          </p:nvPr>
        </p:nvGraphicFramePr>
        <p:xfrm>
          <a:off x="2915816" y="1700809"/>
          <a:ext cx="5328592" cy="3456144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496108">
                  <a:extLst>
                    <a:ext uri="{9D8B030D-6E8A-4147-A177-3AD203B41FA5}">
                      <a16:colId xmlns:a16="http://schemas.microsoft.com/office/drawing/2014/main" xmlns="" val="650123401"/>
                    </a:ext>
                  </a:extLst>
                </a:gridCol>
                <a:gridCol w="2832484">
                  <a:extLst>
                    <a:ext uri="{9D8B030D-6E8A-4147-A177-3AD203B41FA5}">
                      <a16:colId xmlns:a16="http://schemas.microsoft.com/office/drawing/2014/main" xmlns="" val="375670014"/>
                    </a:ext>
                  </a:extLst>
                </a:gridCol>
              </a:tblGrid>
              <a:tr h="97200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0000"/>
                          </a:solidFill>
                        </a:rPr>
                        <a:t>Русский язык</a:t>
                      </a:r>
                      <a:endParaRPr lang="ru-RU" sz="2000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0000"/>
                          </a:solidFill>
                        </a:rPr>
                        <a:t>Математика</a:t>
                      </a:r>
                      <a:endParaRPr lang="ru-RU" sz="2000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833659665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0000"/>
                          </a:solidFill>
                        </a:rPr>
                        <a:t>5 кл. - ВПР</a:t>
                      </a:r>
                      <a:endParaRPr lang="ru-RU" sz="20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0000"/>
                          </a:solidFill>
                        </a:rPr>
                        <a:t>5 кл. - ВПР</a:t>
                      </a:r>
                      <a:endParaRPr lang="ru-RU" sz="20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32522195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0000"/>
                          </a:solidFill>
                        </a:rPr>
                        <a:t>6 кл. - ВПР</a:t>
                      </a:r>
                      <a:endParaRPr lang="ru-RU" sz="20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0000"/>
                          </a:solidFill>
                        </a:rPr>
                        <a:t>6 кл. - ВПР</a:t>
                      </a:r>
                      <a:endParaRPr lang="ru-RU" sz="20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772772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0000"/>
                          </a:solidFill>
                        </a:rPr>
                        <a:t>9 кл. - ОГЭ</a:t>
                      </a:r>
                      <a:endParaRPr lang="ru-RU" sz="20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0000"/>
                          </a:solidFill>
                        </a:rPr>
                        <a:t>9 кл. - ОГЭ</a:t>
                      </a:r>
                      <a:endParaRPr lang="ru-RU" sz="20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00499293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0000"/>
                          </a:solidFill>
                        </a:rPr>
                        <a:t>11 кл. - ЕГЭ</a:t>
                      </a:r>
                      <a:endParaRPr lang="ru-RU" sz="20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0000"/>
                          </a:solidFill>
                        </a:rPr>
                        <a:t>11 кл. - ЕГЭ</a:t>
                      </a:r>
                      <a:endParaRPr lang="ru-RU" sz="20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762406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63654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620689"/>
            <a:ext cx="7886700" cy="1728192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rgbClr val="000000"/>
                </a:solidFill>
              </a:rPr>
              <a:t>Проведение комплексного анализа данных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2492897"/>
            <a:ext cx="7886700" cy="359675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0000"/>
                </a:solidFill>
              </a:rPr>
              <a:t>Контекстные факторы</a:t>
            </a:r>
          </a:p>
          <a:p>
            <a:r>
              <a:rPr lang="ru-RU" dirty="0" smtClean="0">
                <a:solidFill>
                  <a:srgbClr val="000000"/>
                </a:solidFill>
              </a:rPr>
              <a:t>-транспортная доступность,</a:t>
            </a:r>
            <a:endParaRPr lang="ru-RU" dirty="0">
              <a:solidFill>
                <a:srgbClr val="000000"/>
              </a:solidFill>
            </a:endParaRPr>
          </a:p>
          <a:p>
            <a:pPr lvl="0"/>
            <a:r>
              <a:rPr lang="ru-RU" dirty="0" smtClean="0">
                <a:solidFill>
                  <a:srgbClr val="000000"/>
                </a:solidFill>
              </a:rPr>
              <a:t>-малокомплектность </a:t>
            </a:r>
            <a:r>
              <a:rPr lang="ru-RU" dirty="0">
                <a:solidFill>
                  <a:srgbClr val="000000"/>
                </a:solidFill>
              </a:rPr>
              <a:t>школы,</a:t>
            </a:r>
          </a:p>
          <a:p>
            <a:pPr lvl="0"/>
            <a:r>
              <a:rPr lang="ru-RU" dirty="0" smtClean="0">
                <a:solidFill>
                  <a:srgbClr val="000000"/>
                </a:solidFill>
              </a:rPr>
              <a:t>-наличие достаточного количества компьютеров, </a:t>
            </a:r>
          </a:p>
          <a:p>
            <a:pPr lvl="0"/>
            <a:r>
              <a:rPr lang="ru-RU" dirty="0">
                <a:solidFill>
                  <a:srgbClr val="000000"/>
                </a:solidFill>
              </a:rPr>
              <a:t>-</a:t>
            </a:r>
            <a:r>
              <a:rPr lang="ru-RU" dirty="0" smtClean="0">
                <a:solidFill>
                  <a:srgbClr val="000000"/>
                </a:solidFill>
              </a:rPr>
              <a:t>достаточное </a:t>
            </a:r>
            <a:r>
              <a:rPr lang="ru-RU" dirty="0">
                <a:solidFill>
                  <a:srgbClr val="000000"/>
                </a:solidFill>
              </a:rPr>
              <a:t>количество педагогов, в том числе узких специалистов (логопед, дефектолог, психолог, соцпедагог),</a:t>
            </a:r>
          </a:p>
          <a:p>
            <a:pPr lvl="0"/>
            <a:r>
              <a:rPr lang="ru-RU" dirty="0" smtClean="0">
                <a:solidFill>
                  <a:srgbClr val="000000"/>
                </a:solidFill>
              </a:rPr>
              <a:t>-социальное </a:t>
            </a:r>
            <a:r>
              <a:rPr lang="ru-RU" dirty="0">
                <a:solidFill>
                  <a:srgbClr val="000000"/>
                </a:solidFill>
              </a:rPr>
              <a:t>благополучие </a:t>
            </a:r>
            <a:r>
              <a:rPr lang="ru-RU" dirty="0" smtClean="0">
                <a:solidFill>
                  <a:srgbClr val="000000"/>
                </a:solidFill>
              </a:rPr>
              <a:t>семьи.</a:t>
            </a:r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2399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511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57200"/>
            <a:ext cx="8208912" cy="1099592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rgbClr val="000000"/>
                </a:solidFill>
              </a:rPr>
              <a:t>Проект «500+»</a:t>
            </a:r>
            <a:endParaRPr lang="ru-RU" sz="4000" dirty="0">
              <a:solidFill>
                <a:srgbClr val="0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64088" y="2057400"/>
            <a:ext cx="3600400" cy="380365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u="sng" dirty="0" smtClean="0">
                <a:solidFill>
                  <a:srgbClr val="000000"/>
                </a:solidFill>
              </a:rPr>
              <a:t>2022 г.</a:t>
            </a:r>
          </a:p>
          <a:p>
            <a:pPr marL="0" indent="0" algn="ctr">
              <a:buNone/>
            </a:pPr>
            <a:endParaRPr lang="ru-RU" sz="2800" b="1" u="sng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rgbClr val="000000"/>
                </a:solidFill>
              </a:rPr>
              <a:t>*МБОУ Боготольская СОШ;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000000"/>
                </a:solidFill>
              </a:rPr>
              <a:t>*МКОУ Вагинская СОШ;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000000"/>
                </a:solidFill>
              </a:rPr>
              <a:t>*МБОЮ Юрьевская СОШ.</a:t>
            </a:r>
            <a:endParaRPr lang="ru-RU" sz="2000" dirty="0">
              <a:solidFill>
                <a:srgbClr val="0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4589834" cy="4611960"/>
          </a:xfrm>
        </p:spPr>
        <p:txBody>
          <a:bodyPr/>
          <a:lstStyle/>
          <a:p>
            <a:pPr algn="ctr"/>
            <a:r>
              <a:rPr lang="ru-RU" sz="2800" b="1" u="sng" dirty="0" smtClean="0">
                <a:solidFill>
                  <a:srgbClr val="000000"/>
                </a:solidFill>
              </a:rPr>
              <a:t>2020 г. </a:t>
            </a:r>
          </a:p>
          <a:p>
            <a:r>
              <a:rPr lang="ru-RU" sz="2800" dirty="0" smtClean="0">
                <a:solidFill>
                  <a:srgbClr val="000000"/>
                </a:solidFill>
              </a:rPr>
              <a:t>*</a:t>
            </a:r>
            <a:r>
              <a:rPr lang="ru-RU" sz="2000" dirty="0" smtClean="0">
                <a:solidFill>
                  <a:srgbClr val="000000"/>
                </a:solidFill>
              </a:rPr>
              <a:t>МКОУ Краснозаводская СОШ.</a:t>
            </a:r>
          </a:p>
          <a:p>
            <a:endParaRPr lang="ru-RU" sz="2800" dirty="0" smtClean="0">
              <a:solidFill>
                <a:srgbClr val="000000"/>
              </a:solidFill>
            </a:endParaRPr>
          </a:p>
          <a:p>
            <a:pPr algn="ctr"/>
            <a:r>
              <a:rPr lang="ru-RU" sz="2800" b="1" u="sng" dirty="0" smtClean="0">
                <a:solidFill>
                  <a:srgbClr val="000000"/>
                </a:solidFill>
              </a:rPr>
              <a:t>2021 г.</a:t>
            </a:r>
          </a:p>
          <a:p>
            <a:r>
              <a:rPr lang="ru-RU" sz="2000" dirty="0" smtClean="0">
                <a:solidFill>
                  <a:srgbClr val="000000"/>
                </a:solidFill>
              </a:rPr>
              <a:t>*МКОУ Александровская СОШ;</a:t>
            </a:r>
          </a:p>
          <a:p>
            <a:r>
              <a:rPr lang="ru-RU" sz="2000" dirty="0" smtClean="0">
                <a:solidFill>
                  <a:srgbClr val="000000"/>
                </a:solidFill>
              </a:rPr>
              <a:t>*МБОУ Большекосульская СОШ;</a:t>
            </a:r>
          </a:p>
          <a:p>
            <a:r>
              <a:rPr lang="ru-RU" sz="2000" dirty="0" smtClean="0">
                <a:solidFill>
                  <a:srgbClr val="000000"/>
                </a:solidFill>
              </a:rPr>
              <a:t>*МБОУ Критовская СОШ.</a:t>
            </a:r>
            <a:endParaRPr lang="ru-RU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888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5316" t="5160" r="-996" b="5160"/>
          <a:stretch/>
        </p:blipFill>
        <p:spPr>
          <a:xfrm>
            <a:off x="-1044624" y="-381000"/>
            <a:ext cx="11665296" cy="76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353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836713"/>
            <a:ext cx="7315200" cy="93610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Необходимо обеспечить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772817"/>
            <a:ext cx="8064896" cy="5008983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22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Профилактику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учебной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неуспешности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ОУ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22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Выявление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школ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рисками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снижения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образовательных результатов и организацию системной работы с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ними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Адресную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поддержку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школ с низкими образовательными результатами. </a:t>
            </a:r>
            <a:endParaRPr lang="ru-RU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7644783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-template">
  <a:themeElements>
    <a:clrScheme name="powerpoint-template 4">
      <a:dk1>
        <a:srgbClr val="4D4D4D"/>
      </a:dk1>
      <a:lt1>
        <a:srgbClr val="FFFFFF"/>
      </a:lt1>
      <a:dk2>
        <a:srgbClr val="4D4D4D"/>
      </a:dk2>
      <a:lt2>
        <a:srgbClr val="247274"/>
      </a:lt2>
      <a:accent1>
        <a:srgbClr val="2D7A80"/>
      </a:accent1>
      <a:accent2>
        <a:srgbClr val="449197"/>
      </a:accent2>
      <a:accent3>
        <a:srgbClr val="FFFFFF"/>
      </a:accent3>
      <a:accent4>
        <a:srgbClr val="404040"/>
      </a:accent4>
      <a:accent5>
        <a:srgbClr val="ADBEC0"/>
      </a:accent5>
      <a:accent6>
        <a:srgbClr val="3D8388"/>
      </a:accent6>
      <a:hlink>
        <a:srgbClr val="4D9AA3"/>
      </a:hlink>
      <a:folHlink>
        <a:srgbClr val="DDDDDD"/>
      </a:folHlink>
    </a:clrScheme>
    <a:fontScheme name="powerpoint-template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powerpoint-template 1">
        <a:dk1>
          <a:srgbClr val="4D4D4D"/>
        </a:dk1>
        <a:lt1>
          <a:srgbClr val="FFFFFF"/>
        </a:lt1>
        <a:dk2>
          <a:srgbClr val="4D4D4D"/>
        </a:dk2>
        <a:lt2>
          <a:srgbClr val="80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2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1FAA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3">
        <a:dk1>
          <a:srgbClr val="4D4D4D"/>
        </a:dk1>
        <a:lt1>
          <a:srgbClr val="FFFFFF"/>
        </a:lt1>
        <a:dk2>
          <a:srgbClr val="4D4D4D"/>
        </a:dk2>
        <a:lt2>
          <a:srgbClr val="105A5B"/>
        </a:lt2>
        <a:accent1>
          <a:srgbClr val="167C7E"/>
        </a:accent1>
        <a:accent2>
          <a:srgbClr val="1C9495"/>
        </a:accent2>
        <a:accent3>
          <a:srgbClr val="FFFFFF"/>
        </a:accent3>
        <a:accent4>
          <a:srgbClr val="404040"/>
        </a:accent4>
        <a:accent5>
          <a:srgbClr val="ABBFC0"/>
        </a:accent5>
        <a:accent6>
          <a:srgbClr val="188687"/>
        </a:accent6>
        <a:hlink>
          <a:srgbClr val="28ACB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4">
        <a:dk1>
          <a:srgbClr val="4D4D4D"/>
        </a:dk1>
        <a:lt1>
          <a:srgbClr val="FFFFFF"/>
        </a:lt1>
        <a:dk2>
          <a:srgbClr val="4D4D4D"/>
        </a:dk2>
        <a:lt2>
          <a:srgbClr val="247274"/>
        </a:lt2>
        <a:accent1>
          <a:srgbClr val="2D7A80"/>
        </a:accent1>
        <a:accent2>
          <a:srgbClr val="449197"/>
        </a:accent2>
        <a:accent3>
          <a:srgbClr val="FFFFFF"/>
        </a:accent3>
        <a:accent4>
          <a:srgbClr val="404040"/>
        </a:accent4>
        <a:accent5>
          <a:srgbClr val="ADBEC0"/>
        </a:accent5>
        <a:accent6>
          <a:srgbClr val="3D8388"/>
        </a:accent6>
        <a:hlink>
          <a:srgbClr val="4D9AA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1492</TotalTime>
  <Words>307</Words>
  <Application>Microsoft Office PowerPoint</Application>
  <PresentationFormat>Экран (4:3)</PresentationFormat>
  <Paragraphs>68</Paragraphs>
  <Slides>16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Microsoft Sans Serif</vt:lpstr>
      <vt:lpstr>Times New Roman</vt:lpstr>
      <vt:lpstr>powerpoint-template</vt:lpstr>
      <vt:lpstr>Система работы  со школами с низкими результатами обучения</vt:lpstr>
      <vt:lpstr>Презентация PowerPoint</vt:lpstr>
      <vt:lpstr>ШНРО в 2020, 2021, 2022 гг. </vt:lpstr>
      <vt:lpstr>Как формировался список ШНРО в 2022 г.?       (1) По 2-ум оценочным процедурам в 2020–2021 учебном году были зафиксированы низкие результаты (не менее 30% «2»).  (2) Хотя бы по 1-ой оценочной процедуре и в 2018–2019, и в 2020–2021 учебных годах были зафиксированы низкие результаты. </vt:lpstr>
      <vt:lpstr>Проведение комплексного анализа данных</vt:lpstr>
      <vt:lpstr>Презентация PowerPoint</vt:lpstr>
      <vt:lpstr>Проект «500+»</vt:lpstr>
      <vt:lpstr>Презентация PowerPoint</vt:lpstr>
      <vt:lpstr>Необходимо обеспечить</vt:lpstr>
      <vt:lpstr>Профилактика учебной неуспешности</vt:lpstr>
      <vt:lpstr>Презентация PowerPoint</vt:lpstr>
      <vt:lpstr>Презентация PowerPoint</vt:lpstr>
      <vt:lpstr>* программу разрабатывает школьная (управленческая) команда;  * программа может быть рассчитана не на 1 год, а на 2-3;  *наличие дорожной карты с конкретными датами, ответственными;  *наличие 1-2-х проектов;  *партнерское взаимодействие по повышению качества образования. </vt:lpstr>
      <vt:lpstr>Мониторинги (Федеральный, региональный, школьный)</vt:lpstr>
      <vt:lpstr>Ссылки на материалы по работе  с ШНРО и ШНСУ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Irina</dc:creator>
  <cp:lastModifiedBy>Irina</cp:lastModifiedBy>
  <cp:revision>59</cp:revision>
  <dcterms:created xsi:type="dcterms:W3CDTF">2022-07-26T06:18:37Z</dcterms:created>
  <dcterms:modified xsi:type="dcterms:W3CDTF">2022-08-29T08:44:50Z</dcterms:modified>
</cp:coreProperties>
</file>