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70" r:id="rId12"/>
    <p:sldId id="271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599" autoAdjust="0"/>
  </p:normalViewPr>
  <p:slideViewPr>
    <p:cSldViewPr>
      <p:cViewPr varScale="1">
        <p:scale>
          <a:sx n="56" d="100"/>
          <a:sy n="56" d="100"/>
        </p:scale>
        <p:origin x="-17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МКОУ </a:t>
            </a:r>
            <a:r>
              <a:rPr lang="ru-RU" dirty="0" err="1" smtClean="0"/>
              <a:t>Краснозаводская</a:t>
            </a:r>
            <a:r>
              <a:rPr lang="ru-RU" dirty="0" smtClean="0"/>
              <a:t> СОШ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i="1" dirty="0" smtClean="0"/>
              <a:t>Программный подход как механизм в управлении при переводе школы в режим эффективного функционирования</a:t>
            </a:r>
            <a:endParaRPr lang="ru-RU" sz="36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« Профессиональный учитель»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628800"/>
          <a:ext cx="8504238" cy="3364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73"/>
                <a:gridCol w="1417373"/>
                <a:gridCol w="1417373"/>
                <a:gridCol w="1417373"/>
                <a:gridCol w="1417373"/>
                <a:gridCol w="1417373"/>
              </a:tblGrid>
              <a:tr h="269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0">
                          <a:latin typeface="Times New Roman"/>
                          <a:ea typeface="Calibri"/>
                          <a:cs typeface="Times New Roman"/>
                        </a:rPr>
                        <a:t>Участие учителей-предметников в вебинарах, семинарах, организуемых ККИПК и ППРО по эффективной подготовке к ОГЭ, ЕГЭ.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1.Работа по графику ККИПК и ППРО.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1.30% педагогов обучились на курсах повышения  квалификации ККИПК и ППРО, повысили свой профессиона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льный  и методический уровень.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2. 50% педагогов участвуют в вебинарах, семинарах.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Сентябрь-2020-2023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Свидриц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кая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О.В., рабочая группа, учителя.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« Профессиональный учитель»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224232"/>
          <a:ext cx="8504238" cy="419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951"/>
                <a:gridCol w="1440160"/>
                <a:gridCol w="3528392"/>
                <a:gridCol w="1008112"/>
                <a:gridCol w="1152128"/>
                <a:gridCol w="921495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Организация методического сопровождения педагога  по формированию функциональной грамотности обучающихся.</a:t>
                      </a:r>
                      <a:r>
                        <a:rPr lang="ru-RU" sz="1200" spc="-1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Создана дорожная карта; составлена  база данных учителей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МКОУ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Краснозаводской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участвующих в формировании функциональной грамотности обучающихся 8-9 классов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 направлениям: читательская, математическая,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естественно-научная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финансовая грамотность, глобальные компетенции 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креативное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мышление; план повышения квалификации педагогических работников по ФФГ обучающихся; проведены семинары по ФФГ и оценке;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созданы инструменты  для  диагностики уровня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сформированности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функциональной грамотности обучающихся 8-9 классов с использованием материалов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ФГБНУ «Институт стратегии развития образования Российской академии образования» и «Электронного банка заданий для оценки функциональной грамотности».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Система работы МКОУ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Краснозаводской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 по ФФГ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2021-2022 г.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Свидриц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О.В., учителя.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« Профессиональный учитель»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23528" y="1527175"/>
          <a:ext cx="8482335" cy="4759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5470"/>
                <a:gridCol w="1417373"/>
                <a:gridCol w="1417373"/>
                <a:gridCol w="1417373"/>
                <a:gridCol w="1417373"/>
                <a:gridCol w="141737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Ответствен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ные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 оценки функциональной грамотности обучающихся 8-9 классов МКОУ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Краснозаводской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Оценка ФГ обучающихся 8-9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 полученных результатов мониторинговых работ используется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педагогами для планирования дальнейшей индивидуальной работы с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обучающимися по достижению УУД.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2022-2023 г.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Свидриц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О.В., учителя.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работы по подготовке к внедрению обновленных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ФГОС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НОО, ООО.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1.Курсовая подготовка по внедрению обновленных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ФГОС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НОО, ООО. 2.Проведен семинар «Переход на обновленные ФГОС НОО и ООО».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100% учителей  прошли курсовую подготовку по внедрению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обновленных </a:t>
                      </a:r>
                      <a:r>
                        <a:rPr lang="ru-RU" sz="120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ФГОС НОО, ООО.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 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Свидрицкая О.В., учителя.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Программа « Профессиональный учитель»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8.Ресурсы и условия для реализации программы:</a:t>
            </a:r>
            <a:endParaRPr lang="ru-RU" dirty="0" smtClean="0"/>
          </a:p>
          <a:p>
            <a:r>
              <a:rPr lang="ru-RU" dirty="0" smtClean="0"/>
              <a:t>Человеческие ресурсы:</a:t>
            </a:r>
          </a:p>
          <a:p>
            <a:pPr lvl="0"/>
            <a:r>
              <a:rPr lang="ru-RU" dirty="0" smtClean="0"/>
              <a:t>Рабочая группа,   педагог-психолог, дефектолог, логопед.</a:t>
            </a:r>
          </a:p>
          <a:p>
            <a:pPr lvl="0"/>
            <a:r>
              <a:rPr lang="ru-RU" dirty="0" smtClean="0"/>
              <a:t>Администрация школы, педагоги с высшим педагогическим  образованием.</a:t>
            </a:r>
          </a:p>
          <a:p>
            <a:pPr lvl="0"/>
            <a:r>
              <a:rPr lang="ru-RU" dirty="0" smtClean="0"/>
              <a:t>Специалисты Управления образования, специалисты ККИПК и ППРО.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/>
              <a:t>Результат изменений программного  подхода  в управлении по программе « Профессиональный учитель»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dirty="0" smtClean="0"/>
              <a:t> </a:t>
            </a:r>
            <a:r>
              <a:rPr lang="ru-RU" sz="1800" dirty="0" smtClean="0"/>
              <a:t>Были задействованы ресурсы ККИПК:  69% учителей повысили свой профессиональный  и методический уровень; 50% педагогов приняли участие в </a:t>
            </a:r>
            <a:r>
              <a:rPr lang="ru-RU" sz="1800" dirty="0" err="1" smtClean="0"/>
              <a:t>вебинарах</a:t>
            </a:r>
            <a:r>
              <a:rPr lang="ru-RU" sz="1800" dirty="0" smtClean="0"/>
              <a:t>, семинарах, ориентированных на устранение дефицита знаний.</a:t>
            </a:r>
          </a:p>
          <a:p>
            <a:r>
              <a:rPr lang="ru-RU" sz="1800" dirty="0" smtClean="0"/>
              <a:t>Рост числа победителей и призеров во Всероссийской олимпиаде школьников на муниципальном этапе на 5%. </a:t>
            </a:r>
          </a:p>
          <a:p>
            <a:pPr algn="just">
              <a:spcAft>
                <a:spcPts val="0"/>
              </a:spcAft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</a:rPr>
              <a:t>Рост участия в конкурсах школьного, муниципального, краевого уровней на 5 %.</a:t>
            </a:r>
            <a:endParaRPr lang="ru-RU" sz="1800" dirty="0" smtClean="0"/>
          </a:p>
          <a:p>
            <a:r>
              <a:rPr lang="ru-RU" sz="1800" dirty="0" smtClean="0"/>
              <a:t>Рост количества педагогов, участвующих  в  профессиональных конкурсах и представивших свою практику в Региональный атлас Красноярского края- на 6 %.</a:t>
            </a:r>
          </a:p>
          <a:p>
            <a:pPr lvl="0"/>
            <a:r>
              <a:rPr lang="ru-RU" sz="1800" dirty="0" smtClean="0"/>
              <a:t>Организовано наставничество для  молодых специалистов.</a:t>
            </a:r>
          </a:p>
          <a:p>
            <a:pPr lvl="0"/>
            <a:r>
              <a:rPr lang="ru-RU" sz="1800" dirty="0" smtClean="0"/>
              <a:t> Произошел рост результатов ЕГЭ по русскому языку, математике, но в тоже время наблюдается понижение результатов </a:t>
            </a:r>
            <a:r>
              <a:rPr lang="ru-RU" sz="1800" dirty="0" smtClean="0"/>
              <a:t> </a:t>
            </a:r>
            <a:r>
              <a:rPr lang="ru-RU" sz="1800" dirty="0" smtClean="0"/>
              <a:t> </a:t>
            </a:r>
            <a:r>
              <a:rPr lang="ru-RU" sz="1800" dirty="0" smtClean="0"/>
              <a:t>ОГЭ по данным предметам.</a:t>
            </a:r>
          </a:p>
          <a:p>
            <a:pPr>
              <a:buNone/>
            </a:pPr>
            <a:r>
              <a:rPr lang="ru-RU" sz="1800" dirty="0" smtClean="0"/>
              <a:t>Над последней задачей продолжаем  работать в следующем учебном году.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 Недостаточная предметная и методическая компетентность педагогических работников; </a:t>
            </a:r>
          </a:p>
          <a:p>
            <a:r>
              <a:rPr lang="ru-RU" dirty="0" smtClean="0"/>
              <a:t>2.Низкая учебная мотивация обучающихся;</a:t>
            </a:r>
          </a:p>
          <a:p>
            <a:r>
              <a:rPr lang="ru-RU" dirty="0" smtClean="0"/>
              <a:t>3.  Высокая доля обучающихся с рисками учебной </a:t>
            </a:r>
            <a:r>
              <a:rPr lang="ru-RU" dirty="0" err="1" smtClean="0"/>
              <a:t>неуспешности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4. Низкий уровень вовлеченности родителей;</a:t>
            </a:r>
          </a:p>
          <a:p>
            <a:r>
              <a:rPr lang="ru-RU" dirty="0" smtClean="0"/>
              <a:t>5. Низкий уровень оснащения школы.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1.Планирование.</a:t>
            </a:r>
          </a:p>
          <a:p>
            <a:pPr>
              <a:buNone/>
            </a:pPr>
            <a:r>
              <a:rPr lang="ru-RU" sz="2000" dirty="0" smtClean="0"/>
              <a:t>2.Разработка и утверждение каждой программы.</a:t>
            </a:r>
          </a:p>
          <a:p>
            <a:pPr algn="just">
              <a:buNone/>
            </a:pPr>
            <a:r>
              <a:rPr lang="ru-RU" sz="2000" dirty="0" smtClean="0"/>
              <a:t>          Все программы имеют одинаковую структуру: указаны сроки реализации, целевая группа, решаемая проблема, цель программы, идея, результаты программы, механизмы реализации, содержание, ресурсы и условия для  реализации программы.</a:t>
            </a:r>
          </a:p>
          <a:p>
            <a:pPr algn="just">
              <a:buNone/>
            </a:pPr>
            <a:r>
              <a:rPr lang="ru-RU" sz="2000" dirty="0" smtClean="0"/>
              <a:t>3.Реализация программы.</a:t>
            </a:r>
          </a:p>
          <a:p>
            <a:pPr algn="just">
              <a:buNone/>
            </a:pPr>
            <a:r>
              <a:rPr lang="ru-RU" sz="2000" dirty="0" smtClean="0"/>
              <a:t>4.Анализ и обобщение результата.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-«Профессиональный учитель»</a:t>
            </a:r>
          </a:p>
          <a:p>
            <a:pPr>
              <a:buNone/>
            </a:pPr>
            <a:r>
              <a:rPr lang="ru-RU" dirty="0" smtClean="0"/>
              <a:t>-«Успешный ученик»</a:t>
            </a:r>
          </a:p>
          <a:p>
            <a:pPr>
              <a:buNone/>
            </a:pPr>
            <a:r>
              <a:rPr lang="ru-RU" dirty="0" smtClean="0"/>
              <a:t>-«Семья и школа»</a:t>
            </a:r>
          </a:p>
          <a:p>
            <a:pPr>
              <a:buNone/>
            </a:pPr>
            <a:r>
              <a:rPr lang="ru-RU" dirty="0" smtClean="0"/>
              <a:t>-«Шаги к успеху»</a:t>
            </a:r>
          </a:p>
          <a:p>
            <a:pPr>
              <a:buNone/>
            </a:pPr>
            <a:r>
              <a:rPr lang="ru-RU" dirty="0" smtClean="0"/>
              <a:t>-«Оснащенность школы»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Программа « Профессиональный учитель»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ru-RU" sz="2900" b="1" dirty="0" smtClean="0"/>
              <a:t>Сроки реализации</a:t>
            </a:r>
            <a:r>
              <a:rPr lang="ru-RU" sz="2900" dirty="0" smtClean="0"/>
              <a:t>: сентябрь 2020 г.- сентябрь 2023 г.</a:t>
            </a:r>
          </a:p>
          <a:p>
            <a:pPr lvl="0"/>
            <a:r>
              <a:rPr lang="ru-RU" sz="2900" b="1" dirty="0" smtClean="0"/>
              <a:t>Целевая группа</a:t>
            </a:r>
            <a:r>
              <a:rPr lang="ru-RU" sz="2900" dirty="0" smtClean="0"/>
              <a:t>: педагоги МКОУ </a:t>
            </a:r>
            <a:r>
              <a:rPr lang="ru-RU" sz="2900" dirty="0" err="1" smtClean="0"/>
              <a:t>Краснозаводской</a:t>
            </a:r>
            <a:r>
              <a:rPr lang="ru-RU" sz="2900" dirty="0" smtClean="0"/>
              <a:t> СОШ.</a:t>
            </a:r>
          </a:p>
          <a:p>
            <a:r>
              <a:rPr lang="ru-RU" sz="2900" b="1" dirty="0" smtClean="0"/>
              <a:t>Решаемая проблема:</a:t>
            </a:r>
            <a:r>
              <a:rPr lang="ru-RU" sz="2900" dirty="0" smtClean="0"/>
              <a:t> недостаточная  предметная и методическая  компетентность педагогических работников.</a:t>
            </a:r>
          </a:p>
          <a:p>
            <a:pPr lvl="0"/>
            <a:r>
              <a:rPr lang="ru-RU" sz="2900" b="1" dirty="0" smtClean="0"/>
              <a:t>Цель программы: </a:t>
            </a:r>
            <a:r>
              <a:rPr lang="ru-RU" sz="2900" dirty="0" smtClean="0"/>
              <a:t>повышение  предметной и методической  компетентности педагогических работников  МКОУ </a:t>
            </a:r>
            <a:r>
              <a:rPr lang="ru-RU" sz="2900" dirty="0" err="1" smtClean="0"/>
              <a:t>Краснозаводской</a:t>
            </a:r>
            <a:r>
              <a:rPr lang="ru-RU" sz="2900" dirty="0" smtClean="0"/>
              <a:t>  СОШ. </a:t>
            </a:r>
          </a:p>
          <a:p>
            <a:pPr lvl="0"/>
            <a:r>
              <a:rPr lang="ru-RU" sz="2900" b="1" dirty="0" smtClean="0"/>
              <a:t>Задачи программы:</a:t>
            </a:r>
            <a:endParaRPr lang="ru-RU" sz="2900" dirty="0" smtClean="0"/>
          </a:p>
          <a:p>
            <a:pPr lvl="0"/>
            <a:r>
              <a:rPr lang="ru-RU" sz="2900" dirty="0" smtClean="0"/>
              <a:t>Определение профессиональных дефицитов педагогов. </a:t>
            </a:r>
          </a:p>
          <a:p>
            <a:pPr lvl="0"/>
            <a:r>
              <a:rPr lang="ru-RU" sz="2900" dirty="0" smtClean="0"/>
              <a:t> Формирование заказа курсов повышения квалификации по выявленным дефицитам.</a:t>
            </a:r>
          </a:p>
          <a:p>
            <a:pPr lvl="0"/>
            <a:r>
              <a:rPr lang="ru-RU" sz="2900" dirty="0" smtClean="0"/>
              <a:t>Представление успешных педагогических практик с выходом на </a:t>
            </a:r>
            <a:r>
              <a:rPr lang="ru-RU" sz="2900" dirty="0" err="1" smtClean="0"/>
              <a:t>Боготольский</a:t>
            </a:r>
            <a:r>
              <a:rPr lang="ru-RU" sz="2900" dirty="0" smtClean="0"/>
              <a:t> район и в Региональный атлас Красноярского края.</a:t>
            </a:r>
          </a:p>
          <a:p>
            <a:pPr lvl="0"/>
            <a:r>
              <a:rPr lang="ru-RU" sz="2900" dirty="0" smtClean="0"/>
              <a:t>Закрепление педагогов-наставников из числа наиболее опытных учителей за  молодыми специалистами. </a:t>
            </a:r>
          </a:p>
          <a:p>
            <a:pPr lvl="0"/>
            <a:r>
              <a:rPr lang="ru-RU" sz="2900" dirty="0" smtClean="0"/>
              <a:t>Индивидуальная работа </a:t>
            </a:r>
            <a:r>
              <a:rPr lang="ru-RU" sz="2900" dirty="0" smtClean="0"/>
              <a:t>учителей-предметников по </a:t>
            </a:r>
            <a:r>
              <a:rPr lang="ru-RU" sz="2900" dirty="0" smtClean="0"/>
              <a:t>устранению дефицита знаний по предмету  (самообразование).</a:t>
            </a:r>
          </a:p>
          <a:p>
            <a:pPr lvl="0"/>
            <a:r>
              <a:rPr lang="ru-RU" sz="2900" dirty="0" smtClean="0"/>
              <a:t>Участие учителей-предметников в </a:t>
            </a:r>
            <a:r>
              <a:rPr lang="ru-RU" sz="2900" dirty="0" err="1" smtClean="0"/>
              <a:t>вебинарах</a:t>
            </a:r>
            <a:r>
              <a:rPr lang="ru-RU" sz="2900" dirty="0" smtClean="0"/>
              <a:t>, семинарах, организуемых ККИПК и ППРО по эффективной подготовке к ОГЭ, ЕГЭ.</a:t>
            </a:r>
          </a:p>
          <a:p>
            <a:r>
              <a:rPr lang="ru-RU" sz="2900" b="1" dirty="0" smtClean="0"/>
              <a:t>5. Проектная идея</a:t>
            </a:r>
            <a:r>
              <a:rPr lang="ru-RU" sz="2900" dirty="0" smtClean="0"/>
              <a:t>: в стремительно меняющемся мире учитель должен быть примером во всем, он должен постоянно учиться и повышать свою предметную и методическую компетентность.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Программа « Профессиональный учитель»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Результаты программы:</a:t>
            </a:r>
            <a:endParaRPr lang="ru-RU" dirty="0" smtClean="0"/>
          </a:p>
          <a:p>
            <a:pPr lvl="0"/>
            <a:r>
              <a:rPr lang="ru-RU" dirty="0" smtClean="0"/>
              <a:t>30% педагогов обучились на курсах повышения  квалификации ККИПК и ППРО, повысили свой профессиональный  и методический уровень; 50% педагогов участвуют в </a:t>
            </a:r>
            <a:r>
              <a:rPr lang="ru-RU" dirty="0" err="1" smtClean="0"/>
              <a:t>вебинарах</a:t>
            </a:r>
            <a:r>
              <a:rPr lang="ru-RU" dirty="0" smtClean="0"/>
              <a:t>, семинарах.</a:t>
            </a:r>
          </a:p>
          <a:p>
            <a:pPr lvl="0"/>
            <a:r>
              <a:rPr lang="ru-RU" dirty="0" smtClean="0"/>
              <a:t>Представлены успешные педагогические практики МКОУ </a:t>
            </a:r>
            <a:r>
              <a:rPr lang="ru-RU" dirty="0" err="1" smtClean="0"/>
              <a:t>Краснозаводской</a:t>
            </a:r>
            <a:r>
              <a:rPr lang="ru-RU" dirty="0" smtClean="0"/>
              <a:t> СОШ для учителей </a:t>
            </a:r>
            <a:r>
              <a:rPr lang="ru-RU" dirty="0" err="1" smtClean="0"/>
              <a:t>Боготольского</a:t>
            </a:r>
            <a:r>
              <a:rPr lang="ru-RU" dirty="0" smtClean="0"/>
              <a:t> района и в Региональный атлас Красноярского края. </a:t>
            </a:r>
          </a:p>
          <a:p>
            <a:pPr lvl="0"/>
            <a:r>
              <a:rPr lang="ru-RU" dirty="0" smtClean="0"/>
              <a:t>Организовано наставничество для  молодых специалистов.</a:t>
            </a:r>
          </a:p>
          <a:p>
            <a:pPr lvl="0"/>
            <a:r>
              <a:rPr lang="ru-RU" dirty="0" smtClean="0"/>
              <a:t>Рост доли педагогов, участвующих в </a:t>
            </a:r>
            <a:r>
              <a:rPr lang="ru-RU" dirty="0" err="1" smtClean="0"/>
              <a:t>вебинарах</a:t>
            </a:r>
            <a:r>
              <a:rPr lang="ru-RU" dirty="0" smtClean="0"/>
              <a:t>, семинарах, ориентированных на устранение дефицита знаний по предмету (самообразование).</a:t>
            </a:r>
          </a:p>
          <a:p>
            <a:pPr lvl="0"/>
            <a:r>
              <a:rPr lang="ru-RU" dirty="0" smtClean="0"/>
              <a:t>Рост участия в олимпиадах школьного, муниципального, краевого уровней.</a:t>
            </a:r>
          </a:p>
          <a:p>
            <a:pPr lvl="0"/>
            <a:r>
              <a:rPr lang="ru-RU" dirty="0" smtClean="0"/>
              <a:t>Рост результатов ОГЭ, ЕГЭ по математике и русскому языку.</a:t>
            </a:r>
          </a:p>
          <a:p>
            <a:r>
              <a:rPr lang="ru-RU" b="1" dirty="0" smtClean="0"/>
              <a:t>6.Механизмы реализации программы</a:t>
            </a:r>
            <a:endParaRPr lang="ru-RU" dirty="0" smtClean="0"/>
          </a:p>
          <a:p>
            <a:r>
              <a:rPr lang="ru-RU" dirty="0" smtClean="0"/>
              <a:t>Формирование рабочей группы,  которая занимается разработкой и реализацией проекта. В состав группы входят представители администрации,  педагоги.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Программа « Профессиональный учитель»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1400" b="1" dirty="0" smtClean="0"/>
              <a:t>7.Содержание программы</a:t>
            </a:r>
            <a:endParaRPr lang="ru-RU" sz="1400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916834"/>
          <a:ext cx="8208912" cy="4803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2016224"/>
                <a:gridCol w="1368152"/>
                <a:gridCol w="1512168"/>
                <a:gridCol w="1224136"/>
                <a:gridCol w="1368152"/>
              </a:tblGrid>
              <a:tr h="622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49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Определение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профессиональных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дефицитов педагогов.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Профессиональ</a:t>
                      </a: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ное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тестирование и выявление дефицитов.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Выявлены профессиональ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ные дефициты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( предметные и методические).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Первая неделя декабря 2020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Зам. директора по УР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Свидрицкая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49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1.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Определение профессиональных дефицитов педагогов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на основе анализа образовательных результатов обучающихся (КДР4 ,КДР6,КДР7,КДР8).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 образовательных результатов обучающихся (КДР4 ,КДР6,КДР7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КДР8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Определены профессиональные дефициты педагогов на основе анализа образовательных результатов обучающихся (КДР4 ,КДР6,КДР7,КДР8).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2021-2022 г.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Зам. директора по УР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Свидрицкая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О.В.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93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Формирование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заказа курсов повышения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квалификации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 выявленным дефицитам.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Обсуждение с педагогами  выявленных </a:t>
                      </a: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профессиональ</a:t>
                      </a: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ных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дефицитов; заказ курсов.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Сформирован заказ курсов на следующее полугодие.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Первая неделя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декабря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2020 г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Ежегодно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Зам. директора по УР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Свидрицкая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О.В.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Программа « Профессиональный учитель»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504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999"/>
                <a:gridCol w="1948747"/>
                <a:gridCol w="1417373"/>
                <a:gridCol w="1417373"/>
                <a:gridCol w="1417373"/>
                <a:gridCol w="141737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Представление успешных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педагогических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практик с выходом на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Боготольский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район и в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Региональный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атлас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Красноярского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края.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Проведен школьный этап представления успешных практик, отбор лучших практик на муниципальный уровень.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Представлены успешные педагогические практики МКОУ </a:t>
                      </a: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Краснозаводской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СОШ для учителей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Боготольского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и в Региональный атлас Красноярского края.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Январь 2021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Рабочая группа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Закрепление педагогов-наставников из числа наиболее опытных учителей за молодыми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специалистами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1.Разработано Положение о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наставничестве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2.Выбраны наставники, за ними закреплены молодые специалисты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3. Посещены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уроки.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Организовано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наставничество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для  молодых специалистов.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Декабрь 2020 г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2021-2023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Зам. директора по УР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Свидрицкая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О.В., рабочая группа.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«Профессиональный  учитель»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626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975"/>
                <a:gridCol w="2164771"/>
                <a:gridCol w="1417373"/>
                <a:gridCol w="2178496"/>
                <a:gridCol w="1080120"/>
                <a:gridCol w="99350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Планируемый 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1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Индивидуальная </a:t>
                      </a: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работа </a:t>
                      </a:r>
                      <a:r>
                        <a:rPr lang="ru-RU" sz="1200" spc="-1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учителей-предметников</a:t>
                      </a:r>
                      <a:r>
                        <a:rPr lang="ru-RU" sz="1200" spc="-1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200" spc="-1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 </a:t>
                      </a: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устранению дефицита знаний по предмету  (</a:t>
                      </a:r>
                      <a:r>
                        <a:rPr lang="ru-RU" sz="1200" spc="-1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самообразование</a:t>
                      </a: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).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1.Положение об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индивидуальном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образовательном маршруте педагога.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. Семинар «Создание и реализация педагогами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индивидуальных образовательных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маршрутов».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3.Составление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индивидуаль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ных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маршрутов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самообразова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нию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и представление рабочей группе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4. Посещены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уроки.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1.ИОМ педагогов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2. Выработан механизм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сопровождения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профессиона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льного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развития.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3.Рост доли педагогов, участвующих в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вебинарах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, семинарах,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ориентированных 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200" spc="-10" dirty="0">
                          <a:latin typeface="Times New Roman"/>
                          <a:ea typeface="Calibri"/>
                          <a:cs typeface="Times New Roman"/>
                        </a:rPr>
                        <a:t>устранение дефицита знаний по предмету (</a:t>
                      </a:r>
                      <a:r>
                        <a:rPr lang="ru-RU" sz="1200" spc="-10" dirty="0" smtClean="0">
                          <a:latin typeface="Times New Roman"/>
                          <a:ea typeface="Calibri"/>
                          <a:cs typeface="Times New Roman"/>
                        </a:rPr>
                        <a:t>самообразование</a:t>
                      </a:r>
                      <a:r>
                        <a:rPr lang="ru-RU" sz="1200" spc="-10" dirty="0"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1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4.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Рост участия в олимпиадах школьного,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муниципально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го, краевого уровней.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5.Рост участия в конкурсах школьного,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муниципально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го, краевого уровней.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2020-2023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Свидрицкая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О.В., учителя.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568</TotalTime>
  <Words>1306</Words>
  <Application>Microsoft Office PowerPoint</Application>
  <PresentationFormat>Экран (4:3)</PresentationFormat>
  <Paragraphs>201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МКОУ Краснозаводская СОШ</vt:lpstr>
      <vt:lpstr>Риски</vt:lpstr>
      <vt:lpstr>Этапы работы</vt:lpstr>
      <vt:lpstr>Программы</vt:lpstr>
      <vt:lpstr>Программа « Профессиональный учитель» </vt:lpstr>
      <vt:lpstr>Программа « Профессиональный учитель»</vt:lpstr>
      <vt:lpstr>Программа « Профессиональный учитель»</vt:lpstr>
      <vt:lpstr>Программа « Профессиональный учитель»</vt:lpstr>
      <vt:lpstr>Программа «Профессиональный  учитель»</vt:lpstr>
      <vt:lpstr>Программа « Профессиональный учитель»</vt:lpstr>
      <vt:lpstr>Программа « Профессиональный учитель»</vt:lpstr>
      <vt:lpstr>Программа « Профессиональный учитель»</vt:lpstr>
      <vt:lpstr>Программа « Профессиональный учитель»</vt:lpstr>
      <vt:lpstr>    Результат изменений программного  подхода  в управлении по программе « Профессиональный учитель»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Краснозаводская СОШ</dc:title>
  <dc:creator>HP</dc:creator>
  <cp:lastModifiedBy>HP</cp:lastModifiedBy>
  <cp:revision>46</cp:revision>
  <dcterms:created xsi:type="dcterms:W3CDTF">2022-08-23T07:07:41Z</dcterms:created>
  <dcterms:modified xsi:type="dcterms:W3CDTF">2022-08-25T06:35:51Z</dcterms:modified>
</cp:coreProperties>
</file>