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4" r:id="rId2"/>
    <p:sldId id="265" r:id="rId3"/>
    <p:sldId id="258" r:id="rId4"/>
    <p:sldId id="256" r:id="rId5"/>
    <p:sldId id="262" r:id="rId6"/>
    <p:sldId id="261" r:id="rId7"/>
    <p:sldId id="269" r:id="rId8"/>
    <p:sldId id="266" r:id="rId9"/>
    <p:sldId id="267" r:id="rId10"/>
    <p:sldId id="270" r:id="rId11"/>
    <p:sldId id="271" r:id="rId12"/>
    <p:sldId id="272" r:id="rId13"/>
    <p:sldId id="273" r:id="rId14"/>
    <p:sldId id="274" r:id="rId15"/>
    <p:sldId id="275" r:id="rId16"/>
    <p:sldId id="268" r:id="rId17"/>
    <p:sldId id="277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esktop\Новая папка\shaking-hands-1018097_1920-1024x72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0" y="-24020"/>
            <a:ext cx="9144000" cy="688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8299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«Кураторство в сопровождении ШНОР в рамках проекта «500+»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6021288"/>
            <a:ext cx="8316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«Алгоритм выстраивания деятельности </a:t>
            </a:r>
            <a:r>
              <a:rPr lang="ru-RU" sz="2800" b="1" dirty="0" smtClean="0">
                <a:solidFill>
                  <a:srgbClr val="7030A0"/>
                </a:solidFill>
              </a:rPr>
              <a:t>ОО </a:t>
            </a:r>
            <a:r>
              <a:rPr lang="ru-RU" sz="2800" b="1" dirty="0">
                <a:solidFill>
                  <a:srgbClr val="7030A0"/>
                </a:solidFill>
              </a:rPr>
              <a:t>по выходу из ШНОР» </a:t>
            </a:r>
          </a:p>
        </p:txBody>
      </p:sp>
    </p:spTree>
    <p:extLst>
      <p:ext uri="{BB962C8B-B14F-4D97-AF65-F5344CB8AC3E}">
        <p14:creationId xmlns:p14="http://schemas.microsoft.com/office/powerpoint/2010/main" val="3234207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t="16920" r="25044" b="8074"/>
          <a:stretch/>
        </p:blipFill>
        <p:spPr bwMode="auto">
          <a:xfrm>
            <a:off x="323528" y="260648"/>
            <a:ext cx="8568952" cy="604867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FFC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582867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ШАГ 1.ЗАОЧНОЕ ЗНАКОМСТВО С ОБРАЗОВАТЕЛЬНОЙ ОРГАНИЗАЦИЕЙ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материалов, представленных на сайте ФИ ОКО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- Анализ документов на сайте: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программа развития ОО,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учебный план,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/>
              </a:rPr>
              <a:t>к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алендарный учебный график,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/>
              </a:rPr>
              <a:t>п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лан методической работы и др.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 МЭДК рискового профиля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775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ШАГ 2. ПОСЕЩЕНИЕ ОБРАЗОВАТЕЛЬНОЙ ОРГАНИЗАЦИИ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103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ШАГ 3.</a:t>
            </a:r>
            <a:br>
              <a:rPr lang="ru-RU" sz="32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РАБОТА С </a:t>
            </a: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ДОКУМЕНТАМИ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107504" y="1700808"/>
            <a:ext cx="2160240" cy="1188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КОНЦЕПЦИЯ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55776" y="1988840"/>
            <a:ext cx="2555776" cy="128874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Среднесрочные программы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36096" y="2413944"/>
            <a:ext cx="2736304" cy="1188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ПРОГРАММЫ АНТИРИСКОВЫХ МЕР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180798" y="4653136"/>
            <a:ext cx="2736304" cy="1188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ПРОГРАММЫ АНТИРИСКОВЫХ МЕР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798" y="4509120"/>
            <a:ext cx="2182813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6300192" y="4326190"/>
            <a:ext cx="2555776" cy="128874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b="1" smtClean="0">
                <a:solidFill>
                  <a:srgbClr val="FF0000"/>
                </a:solidFill>
              </a:rPr>
              <a:t>Среднесрочные программы</a:t>
            </a:r>
            <a:r>
              <a:rPr lang="ru-RU" b="1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07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7173" r="24714" b="8074"/>
          <a:stretch/>
        </p:blipFill>
        <p:spPr bwMode="auto">
          <a:xfrm>
            <a:off x="323528" y="404664"/>
            <a:ext cx="8496944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971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ШАГ 5.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2060"/>
                </a:solidFill>
              </a:rPr>
              <a:t>Реализация </a:t>
            </a:r>
            <a:r>
              <a:rPr lang="ru-RU" b="1" dirty="0" smtClean="0">
                <a:solidFill>
                  <a:srgbClr val="002060"/>
                </a:solidFill>
              </a:rPr>
              <a:t>мероприятий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278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ФОРМУЛА  УСПЕХА: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41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              </a:t>
            </a:r>
            <a:r>
              <a:rPr lang="ru-RU" sz="6000" b="1" dirty="0" smtClean="0">
                <a:solidFill>
                  <a:srgbClr val="C00000"/>
                </a:solidFill>
              </a:rPr>
              <a:t>+                 =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Собраться </a:t>
            </a:r>
            <a:r>
              <a:rPr lang="ru-RU" b="1" dirty="0">
                <a:solidFill>
                  <a:srgbClr val="7030A0"/>
                </a:solidFill>
              </a:rPr>
              <a:t>вместе есть начало.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Держаться вместе есть прогресс.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Работать </a:t>
            </a:r>
            <a:r>
              <a:rPr lang="ru-RU" b="1" dirty="0">
                <a:solidFill>
                  <a:srgbClr val="7030A0"/>
                </a:solidFill>
              </a:rPr>
              <a:t>вместе есть </a:t>
            </a:r>
            <a:r>
              <a:rPr lang="ru-RU" b="1" dirty="0" smtClean="0">
                <a:solidFill>
                  <a:srgbClr val="7030A0"/>
                </a:solidFill>
              </a:rPr>
              <a:t>успех.    </a:t>
            </a:r>
            <a:r>
              <a:rPr lang="ru-RU" b="1" i="1" dirty="0" smtClean="0"/>
              <a:t>Генри </a:t>
            </a:r>
            <a:r>
              <a:rPr lang="ru-RU" b="1" i="1" dirty="0"/>
              <a:t>ФОРД</a:t>
            </a:r>
          </a:p>
        </p:txBody>
      </p:sp>
      <p:sp>
        <p:nvSpPr>
          <p:cNvPr id="4" name="Овал 3"/>
          <p:cNvSpPr/>
          <p:nvPr/>
        </p:nvSpPr>
        <p:spPr>
          <a:xfrm>
            <a:off x="251520" y="1916832"/>
            <a:ext cx="2880320" cy="23042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АДМИНИСТРАЦИЯ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и</a:t>
            </a:r>
            <a:r>
              <a:rPr lang="ru-RU" b="1" dirty="0" smtClean="0">
                <a:solidFill>
                  <a:srgbClr val="C00000"/>
                </a:solidFill>
              </a:rPr>
              <a:t> коллектив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92225"/>
            <a:ext cx="2547937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36296" y="2328555"/>
            <a:ext cx="1800200" cy="1440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РЕЗУЛЬТАТ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3904" y="267930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КУРАТОР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60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ЧТО ДАЛ ОПЫТ РАБОТЫ КУРАТОРОМ ПРОЕКТА «500+» ЛИЧНО </a:t>
            </a:r>
            <a:r>
              <a:rPr lang="ru-RU" sz="3200" b="1" smtClean="0">
                <a:solidFill>
                  <a:srgbClr val="C00000"/>
                </a:solidFill>
              </a:rPr>
              <a:t>ДЛЯ МЕНЯ?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257800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b="1" dirty="0"/>
              <a:t>Саморазвитие.</a:t>
            </a:r>
            <a:endParaRPr lang="ru-RU" dirty="0"/>
          </a:p>
          <a:p>
            <a:r>
              <a:rPr lang="ru-RU" b="1" dirty="0" smtClean="0"/>
              <a:t>Опыт работы с разнообразными документами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 smtClean="0"/>
              <a:t>Опыт организации взаимодействия общеобразовательных организаций между собой.</a:t>
            </a:r>
          </a:p>
          <a:p>
            <a:r>
              <a:rPr lang="ru-RU" b="1" dirty="0" smtClean="0"/>
              <a:t>Анализ участия ОО с точки зрения куратора.</a:t>
            </a:r>
          </a:p>
          <a:p>
            <a:r>
              <a:rPr lang="ru-RU" b="1" dirty="0" smtClean="0"/>
              <a:t>ОТВЕТСТВЕННОСТЬ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334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рина\Desktop\Новая папка\1617316513_46-p-fon-dlya-prezentatsii-obrazovanie-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928" y="2967335"/>
            <a:ext cx="8488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за внимание !!!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4770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ШНОР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Школа с низкими образовательными результатами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48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Основания: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400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1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. ОО, в которых не менее чем </a:t>
            </a:r>
            <a:r>
              <a:rPr lang="ru-RU" b="1" u="sng" dirty="0">
                <a:solidFill>
                  <a:srgbClr val="7030A0"/>
                </a:solidFill>
                <a:latin typeface="Times New Roman"/>
              </a:rPr>
              <a:t>по двум оценочным процедурам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 в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учебном году были зафиксированы низкие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результаты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Times New Roman"/>
              </a:rPr>
              <a:t>Под «низкими результатами» понимаются результаты оценочной процедуры, при которых не менее 30% от общего числа участников оценочной процедуры получили отметку «2» (ВПР) или не преодолели минимальный порог, предусмотренный спецификацией соответствующей оценочной процедуры (ОГЭ, ЕГЭ).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Times New Roman"/>
              </a:rPr>
              <a:t>Анализ проводится по результатам следующих процедур: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Times New Roman"/>
              </a:rPr>
              <a:t>• ВПР по математике (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5 и  6  классы); </a:t>
            </a:r>
            <a:endParaRPr lang="ru-RU" b="1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• 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ВПР по русскому языку (5 и  6  классы);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• ОГЭ 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по математике и русскому языку;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• 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ЕГЭ по математике (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базовой и профильный); </a:t>
            </a:r>
            <a:endParaRPr lang="ru-RU" b="1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• 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ЕГЭ по русскому языку. </a:t>
            </a: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Times New Roman"/>
              </a:rPr>
              <a:t>При анализе данных ОГЭ и ЕГЭ учитываются результаты участников, полученные </a:t>
            </a:r>
            <a:r>
              <a:rPr lang="ru-RU" b="1" u="sng" dirty="0">
                <a:solidFill>
                  <a:srgbClr val="7030A0"/>
                </a:solidFill>
                <a:latin typeface="Times New Roman"/>
              </a:rPr>
              <a:t>до пересдач</a:t>
            </a:r>
            <a:r>
              <a:rPr lang="ru-RU" b="1" dirty="0">
                <a:solidFill>
                  <a:srgbClr val="7030A0"/>
                </a:solidFill>
                <a:latin typeface="Times New Roman"/>
              </a:rPr>
              <a:t>, при этом результаты выпускников прошлых лет не учитываются. </a:t>
            </a:r>
          </a:p>
        </p:txBody>
      </p:sp>
    </p:spTree>
    <p:extLst>
      <p:ext uri="{BB962C8B-B14F-4D97-AF65-F5344CB8AC3E}">
        <p14:creationId xmlns:p14="http://schemas.microsoft.com/office/powerpoint/2010/main" val="111800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71"/>
          <a:stretch/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2960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66813"/>
            <a:ext cx="3168352" cy="348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0660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>РИСКОВЫЙ ПРОФИЛЬ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17570" r="28859" b="16308"/>
          <a:stretch/>
        </p:blipFill>
        <p:spPr bwMode="auto">
          <a:xfrm>
            <a:off x="24989" y="1073587"/>
            <a:ext cx="9011507" cy="56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913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\7b59b9ds-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652"/>
            <a:ext cx="45720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980728"/>
            <a:ext cx="1296144" cy="57514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Ф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Е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Д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Е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Ь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Й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координатор</a:t>
            </a: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63120" y="2060848"/>
            <a:ext cx="1296144" cy="46713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Е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Г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И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Н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А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Л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Ь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Н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Ы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Й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координатор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03848" y="2699742"/>
            <a:ext cx="1296144" cy="403244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М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У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И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Ц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И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П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Л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Ь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Ы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Й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координатор</a:t>
            </a:r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3626668"/>
            <a:ext cx="1296144" cy="310552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</a:t>
            </a:r>
          </a:p>
          <a:p>
            <a:pPr algn="ctr"/>
            <a:r>
              <a:rPr lang="ru-RU" b="1" dirty="0" smtClean="0"/>
              <a:t>К</a:t>
            </a:r>
          </a:p>
          <a:p>
            <a:pPr algn="ctr"/>
            <a:r>
              <a:rPr lang="ru-RU" b="1" dirty="0" smtClean="0"/>
              <a:t>О</a:t>
            </a:r>
          </a:p>
          <a:p>
            <a:pPr algn="ctr"/>
            <a:r>
              <a:rPr lang="ru-RU" b="1" dirty="0" smtClean="0"/>
              <a:t>Л</a:t>
            </a:r>
          </a:p>
          <a:p>
            <a:pPr algn="ctr"/>
            <a:r>
              <a:rPr lang="ru-RU" b="1" dirty="0" smtClean="0"/>
              <a:t>Ь</a:t>
            </a:r>
          </a:p>
          <a:p>
            <a:pPr algn="ctr"/>
            <a:r>
              <a:rPr lang="ru-RU" b="1" dirty="0" smtClean="0"/>
              <a:t>Н</a:t>
            </a:r>
          </a:p>
          <a:p>
            <a:pPr algn="ctr"/>
            <a:r>
              <a:rPr lang="ru-RU" b="1" dirty="0" smtClean="0"/>
              <a:t>Ы</a:t>
            </a:r>
          </a:p>
          <a:p>
            <a:pPr algn="ctr"/>
            <a:r>
              <a:rPr lang="ru-RU" b="1" dirty="0" smtClean="0"/>
              <a:t>Й</a:t>
            </a:r>
          </a:p>
          <a:p>
            <a:pPr algn="ctr"/>
            <a:r>
              <a:rPr lang="ru-RU" b="1" dirty="0" smtClean="0"/>
              <a:t>куратор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483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РОЛЬ КУРАТОРА: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</a:rPr>
              <a:t>Куратор</a:t>
            </a:r>
            <a:r>
              <a:rPr lang="ru-RU" dirty="0">
                <a:solidFill>
                  <a:srgbClr val="7030A0"/>
                </a:solidFill>
              </a:rPr>
              <a:t> – это один из ключевых участников </a:t>
            </a:r>
            <a:r>
              <a:rPr lang="ru-RU" b="1" dirty="0">
                <a:solidFill>
                  <a:srgbClr val="7030A0"/>
                </a:solidFill>
              </a:rPr>
              <a:t>проекта</a:t>
            </a:r>
            <a:r>
              <a:rPr lang="ru-RU" dirty="0">
                <a:solidFill>
                  <a:srgbClr val="7030A0"/>
                </a:solidFill>
              </a:rPr>
              <a:t> адресной методической помощи «</a:t>
            </a:r>
            <a:r>
              <a:rPr lang="ru-RU" b="1" dirty="0">
                <a:solidFill>
                  <a:srgbClr val="7030A0"/>
                </a:solidFill>
              </a:rPr>
              <a:t>500+</a:t>
            </a:r>
            <a:r>
              <a:rPr lang="ru-RU" dirty="0">
                <a:solidFill>
                  <a:srgbClr val="7030A0"/>
                </a:solidFill>
              </a:rPr>
              <a:t>», основной миссией которого является </a:t>
            </a:r>
            <a:r>
              <a:rPr lang="ru-RU" b="1" dirty="0">
                <a:solidFill>
                  <a:srgbClr val="7030A0"/>
                </a:solidFill>
              </a:rPr>
              <a:t>организация</a:t>
            </a:r>
            <a:r>
              <a:rPr lang="ru-RU" dirty="0">
                <a:solidFill>
                  <a:srgbClr val="7030A0"/>
                </a:solidFill>
              </a:rPr>
              <a:t> успешной методической </a:t>
            </a:r>
            <a:r>
              <a:rPr lang="ru-RU" b="1" dirty="0">
                <a:solidFill>
                  <a:srgbClr val="7030A0"/>
                </a:solidFill>
              </a:rPr>
              <a:t>помощи</a:t>
            </a:r>
            <a:r>
              <a:rPr lang="ru-RU" dirty="0">
                <a:solidFill>
                  <a:srgbClr val="7030A0"/>
                </a:solidFill>
              </a:rPr>
              <a:t> курируемой школе по достижению наиболее эффективных образовательных результатов и ее выходу из кризисной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1107598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 РАБОТЫ  КУРАТОРА: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Знакомство со школой.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На </a:t>
            </a:r>
            <a:r>
              <a:rPr lang="ru-RU" b="1" dirty="0">
                <a:solidFill>
                  <a:srgbClr val="7030A0"/>
                </a:solidFill>
              </a:rPr>
              <a:t>основе имеющегося рискового профиля, консультаций с куратором и при его поддержке школа определяет те направления, по которым </a:t>
            </a:r>
            <a:r>
              <a:rPr lang="ru-RU" b="1" dirty="0" smtClean="0">
                <a:solidFill>
                  <a:srgbClr val="7030A0"/>
                </a:solidFill>
              </a:rPr>
              <a:t>требуется </a:t>
            </a:r>
            <a:r>
              <a:rPr lang="ru-RU" b="1" dirty="0">
                <a:solidFill>
                  <a:srgbClr val="7030A0"/>
                </a:solidFill>
              </a:rPr>
              <a:t>работа по противодействию рискам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Оказание помощи в разработке концептуальных документов.</a:t>
            </a:r>
          </a:p>
          <a:p>
            <a:pPr marL="514350" indent="-514350">
              <a:buAutoNum type="arabicPeriod"/>
            </a:pP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711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408</Words>
  <Application>Microsoft Office PowerPoint</Application>
  <PresentationFormat>Экран (4:3)</PresentationFormat>
  <Paragraphs>111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ШНОР</vt:lpstr>
      <vt:lpstr>Основания:</vt:lpstr>
      <vt:lpstr>Презентация PowerPoint</vt:lpstr>
      <vt:lpstr>Презентация PowerPoint</vt:lpstr>
      <vt:lpstr>РИСКОВЫЙ ПРОФИЛЬ ШКОЛЫ</vt:lpstr>
      <vt:lpstr>Презентация PowerPoint</vt:lpstr>
      <vt:lpstr>РОЛЬ КУРАТОРА:</vt:lpstr>
      <vt:lpstr>ПЛАН РАБОТЫ  КУРАТОРА:</vt:lpstr>
      <vt:lpstr>Презентация PowerPoint</vt:lpstr>
      <vt:lpstr>ШАГ 1.ЗАОЧНОЕ ЗНАКОМСТВО С ОБРАЗОВАТЕЛЬНОЙ ОРГАНИЗАЦИЕЙ </vt:lpstr>
      <vt:lpstr>ШАГ 2. ПОСЕЩЕНИЕ ОБРАЗОВАТЕЛЬНОЙ ОРГАНИЗАЦИИ </vt:lpstr>
      <vt:lpstr>ШАГ 3. РАБОТА С ДОКУМЕНТАМИ </vt:lpstr>
      <vt:lpstr>Презентация PowerPoint</vt:lpstr>
      <vt:lpstr>ШАГ 5. Реализация мероприятий </vt:lpstr>
      <vt:lpstr>ФОРМУЛА  УСПЕХА:</vt:lpstr>
      <vt:lpstr>ЧТО ДАЛ ОПЫТ РАБОТЫ КУРАТОРОМ ПРОЕКТА «500+» ЛИЧНО ДЛЯ МЕНЯ?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29</cp:revision>
  <dcterms:created xsi:type="dcterms:W3CDTF">2022-08-17T13:32:40Z</dcterms:created>
  <dcterms:modified xsi:type="dcterms:W3CDTF">2022-08-22T01:17:07Z</dcterms:modified>
</cp:coreProperties>
</file>