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3" r:id="rId4"/>
    <p:sldId id="261" r:id="rId5"/>
    <p:sldId id="258" r:id="rId6"/>
    <p:sldId id="266" r:id="rId7"/>
    <p:sldId id="265" r:id="rId8"/>
    <p:sldId id="264" r:id="rId9"/>
    <p:sldId id="259" r:id="rId10"/>
    <p:sldId id="274" r:id="rId11"/>
    <p:sldId id="275" r:id="rId12"/>
    <p:sldId id="276" r:id="rId13"/>
    <p:sldId id="277" r:id="rId14"/>
    <p:sldId id="278" r:id="rId15"/>
    <p:sldId id="279" r:id="rId16"/>
    <p:sldId id="268" r:id="rId17"/>
    <p:sldId id="271" r:id="rId18"/>
    <p:sldId id="262" r:id="rId19"/>
    <p:sldId id="263" r:id="rId20"/>
    <p:sldId id="272" r:id="rId21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696"/>
    <a:srgbClr val="0046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4660"/>
  </p:normalViewPr>
  <p:slideViewPr>
    <p:cSldViewPr>
      <p:cViewPr varScale="1">
        <p:scale>
          <a:sx n="84" d="100"/>
          <a:sy n="84" d="100"/>
        </p:scale>
        <p:origin x="-1349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FFEFD1">
                <a:alpha val="0"/>
              </a:srgb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556792"/>
            <a:ext cx="8572560" cy="3714776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FF0000"/>
                </a:solidFill>
                <a:latin typeface="Georgia" pitchFamily="18" charset="0"/>
                <a:cs typeface="Latha" pitchFamily="2"/>
              </a:rPr>
              <a:t>ПРОЕКТ</a:t>
            </a:r>
            <a:r>
              <a:rPr lang="ru-RU" sz="4900" b="1" dirty="0" smtClean="0">
                <a:solidFill>
                  <a:srgbClr val="FF0000"/>
                </a:solidFill>
                <a:latin typeface="Georgia" pitchFamily="18" charset="0"/>
                <a:cs typeface="Latha" pitchFamily="2"/>
              </a:rPr>
              <a:t>:</a:t>
            </a:r>
            <a:r>
              <a:rPr lang="ru-RU" b="1" dirty="0" smtClean="0">
                <a:latin typeface="Georgia" pitchFamily="18" charset="0"/>
                <a:cs typeface="Latha" pitchFamily="2"/>
              </a:rPr>
              <a:t/>
            </a:r>
            <a:br>
              <a:rPr lang="ru-RU" b="1" dirty="0" smtClean="0">
                <a:latin typeface="Georgia" pitchFamily="18" charset="0"/>
                <a:cs typeface="Latha" pitchFamily="2"/>
              </a:rPr>
            </a:br>
            <a:r>
              <a:rPr lang="ru-RU" b="1" dirty="0" smtClean="0">
                <a:latin typeface="Georgia" pitchFamily="18" charset="0"/>
                <a:cs typeface="Latha" pitchFamily="2"/>
              </a:rPr>
              <a:t> «Изменение практики педагогов Боготольского района по достижению школьниками планируемых результатов» </a:t>
            </a:r>
            <a:br>
              <a:rPr lang="ru-RU" b="1" dirty="0" smtClean="0">
                <a:latin typeface="Georgia" pitchFamily="18" charset="0"/>
                <a:cs typeface="Latha" pitchFamily="2"/>
              </a:rPr>
            </a:br>
            <a:r>
              <a:rPr lang="ru-RU" b="1" dirty="0" smtClean="0">
                <a:latin typeface="Georgia" pitchFamily="18" charset="0"/>
                <a:cs typeface="Latha" pitchFamily="2"/>
              </a:rPr>
              <a:t/>
            </a:r>
            <a:br>
              <a:rPr lang="ru-RU" b="1" dirty="0" smtClean="0">
                <a:latin typeface="Georgia" pitchFamily="18" charset="0"/>
                <a:cs typeface="Latha" pitchFamily="2"/>
              </a:rPr>
            </a:br>
            <a:r>
              <a:rPr lang="ru-RU" sz="2700" b="1" dirty="0" smtClean="0">
                <a:latin typeface="Georgia" pitchFamily="18" charset="0"/>
              </a:rPr>
              <a:t>Срок реализации проекта: </a:t>
            </a:r>
            <a:r>
              <a:rPr lang="ru-RU" sz="2700" dirty="0" smtClean="0">
                <a:latin typeface="Georgia" pitchFamily="18" charset="0"/>
              </a:rPr>
              <a:t>январь 2016г. - июнь 2017г.</a:t>
            </a:r>
            <a:r>
              <a:rPr lang="ru-RU" dirty="0" smtClean="0">
                <a:latin typeface="Georgia" pitchFamily="18" charset="0"/>
              </a:rPr>
              <a:t/>
            </a:r>
            <a:br>
              <a:rPr lang="ru-RU" dirty="0" smtClean="0">
                <a:latin typeface="Georgia" pitchFamily="18" charset="0"/>
              </a:rPr>
            </a:br>
            <a:endParaRPr lang="ru-RU" b="1" dirty="0">
              <a:latin typeface="Georgia" pitchFamily="18" charset="0"/>
              <a:cs typeface="Latha" pitchFamily="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4096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Georgia" pitchFamily="18" charset="0"/>
              </a:rPr>
              <a:t>Муниципальная целевая группа - кураторы по методической поддержке и сопровождению педагогов: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060848"/>
            <a:ext cx="8568952" cy="4525963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Georgia" pitchFamily="18" charset="0"/>
              </a:rPr>
              <a:t> </a:t>
            </a:r>
            <a:r>
              <a:rPr lang="ru-RU" sz="2500" dirty="0" smtClean="0">
                <a:latin typeface="Georgia" pitchFamily="18" charset="0"/>
              </a:rPr>
              <a:t>МКОУ Александровская СОШ – «Преемственность начального и основного уровней обучения в условиях реализации ФГОС».</a:t>
            </a:r>
          </a:p>
          <a:p>
            <a:r>
              <a:rPr lang="ru-RU" sz="2500" dirty="0" smtClean="0">
                <a:latin typeface="Georgia" pitchFamily="18" charset="0"/>
              </a:rPr>
              <a:t>МКОУ Александровская СОШ – «Изменение практики педагогов по достижению школьниками планируемых результатов -организация проектной деятельности».</a:t>
            </a:r>
          </a:p>
          <a:p>
            <a:r>
              <a:rPr lang="ru-RU" sz="2500" dirty="0" smtClean="0">
                <a:latin typeface="Georgia" pitchFamily="18" charset="0"/>
              </a:rPr>
              <a:t>МКОУ Вагинская СОШ – «Современные технологии внедрения ФГОС ООО».</a:t>
            </a:r>
          </a:p>
          <a:p>
            <a:r>
              <a:rPr lang="ru-RU" sz="2500" dirty="0" smtClean="0">
                <a:latin typeface="Georgia" pitchFamily="18" charset="0"/>
              </a:rPr>
              <a:t>МБОУ Критовская СОШ – </a:t>
            </a:r>
            <a:r>
              <a:rPr lang="ru-RU" sz="2500" dirty="0" err="1" smtClean="0">
                <a:latin typeface="Georgia" pitchFamily="18" charset="0"/>
              </a:rPr>
              <a:t>пилотная</a:t>
            </a:r>
            <a:r>
              <a:rPr lang="ru-RU" sz="2500" dirty="0" smtClean="0">
                <a:latin typeface="Georgia" pitchFamily="18" charset="0"/>
              </a:rPr>
              <a:t> школа по внедрению ФГОС НОО.</a:t>
            </a:r>
          </a:p>
          <a:p>
            <a:endParaRPr lang="ru-RU" sz="2400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Georgia" pitchFamily="18" charset="0"/>
              </a:rPr>
              <a:t>Муниципальная целевая группа - кураторы по методической поддержке и сопровождению педагогов: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71678"/>
            <a:ext cx="8424936" cy="45259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300" b="1" dirty="0" smtClean="0">
                <a:latin typeface="Georgia" pitchFamily="18" charset="0"/>
              </a:rPr>
              <a:t>*</a:t>
            </a:r>
            <a:r>
              <a:rPr lang="ru-RU" sz="3300" dirty="0" smtClean="0">
                <a:latin typeface="Georgia" pitchFamily="18" charset="0"/>
              </a:rPr>
              <a:t>МКОУ </a:t>
            </a:r>
            <a:r>
              <a:rPr lang="ru-RU" sz="3300" dirty="0" smtClean="0">
                <a:latin typeface="Georgia" pitchFamily="18" charset="0"/>
              </a:rPr>
              <a:t>Вагинская СОШ «Повышение качества математического образования в начальной школе».</a:t>
            </a:r>
          </a:p>
          <a:p>
            <a:pPr marL="0" indent="0" algn="just">
              <a:buNone/>
            </a:pPr>
            <a:r>
              <a:rPr lang="ru-RU" sz="3300" b="1" dirty="0" smtClean="0">
                <a:latin typeface="Georgia" pitchFamily="18" charset="0"/>
              </a:rPr>
              <a:t>*</a:t>
            </a:r>
            <a:r>
              <a:rPr lang="ru-RU" sz="3300" dirty="0" smtClean="0">
                <a:latin typeface="Georgia" pitchFamily="18" charset="0"/>
              </a:rPr>
              <a:t>МКОУ </a:t>
            </a:r>
            <a:r>
              <a:rPr lang="ru-RU" sz="3300" dirty="0" smtClean="0">
                <a:latin typeface="Georgia" pitchFamily="18" charset="0"/>
              </a:rPr>
              <a:t>Краснозаводская СОШ «Изменение практики педагогов по достижению школьниками планируемых результатов –окружающий мир».</a:t>
            </a:r>
          </a:p>
          <a:p>
            <a:pPr algn="just">
              <a:buNone/>
            </a:pPr>
            <a:r>
              <a:rPr lang="ru-RU" sz="3300" b="1" dirty="0" smtClean="0">
                <a:latin typeface="Georgia" pitchFamily="18" charset="0"/>
              </a:rPr>
              <a:t>*</a:t>
            </a:r>
            <a:r>
              <a:rPr lang="ru-RU" sz="3300" dirty="0" smtClean="0">
                <a:latin typeface="Georgia" pitchFamily="18" charset="0"/>
              </a:rPr>
              <a:t>МКОУ </a:t>
            </a:r>
            <a:r>
              <a:rPr lang="ru-RU" sz="3300" dirty="0" smtClean="0">
                <a:latin typeface="Georgia" pitchFamily="18" charset="0"/>
              </a:rPr>
              <a:t>Чайковская СОШ «Изменение практики педагогов по достижению школьниками планируемых результатов –русский язык» .</a:t>
            </a:r>
          </a:p>
          <a:p>
            <a:pPr algn="just">
              <a:buNone/>
            </a:pPr>
            <a:r>
              <a:rPr lang="ru-RU" sz="3300" b="1" dirty="0" smtClean="0">
                <a:latin typeface="Georgia" pitchFamily="18" charset="0"/>
              </a:rPr>
              <a:t>*</a:t>
            </a:r>
            <a:r>
              <a:rPr lang="ru-RU" sz="3300" dirty="0" smtClean="0">
                <a:latin typeface="Georgia" pitchFamily="18" charset="0"/>
              </a:rPr>
              <a:t>МБОУ  </a:t>
            </a:r>
            <a:r>
              <a:rPr lang="ru-RU" sz="3300" dirty="0" smtClean="0">
                <a:latin typeface="Georgia" pitchFamily="18" charset="0"/>
              </a:rPr>
              <a:t>Большекосульская СОШ «Изменение практики педагогов по достижению школьниками планируемых результатов – математика</a:t>
            </a:r>
            <a:r>
              <a:rPr lang="ru-RU" sz="3300" dirty="0" smtClean="0">
                <a:latin typeface="Georgia" pitchFamily="18" charset="0"/>
              </a:rPr>
              <a:t>».</a:t>
            </a:r>
            <a:endParaRPr lang="ru-RU" sz="2400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Задачи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7654201"/>
              </p:ext>
            </p:extLst>
          </p:nvPr>
        </p:nvGraphicFramePr>
        <p:xfrm>
          <a:off x="467544" y="1196752"/>
          <a:ext cx="8229600" cy="4897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343020"/>
                <a:gridCol w="2000264"/>
                <a:gridCol w="2828916"/>
              </a:tblGrid>
              <a:tr h="481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Задачи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Планируемые результаты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Критерии оценивания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Мероприятия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907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Создать модель системы методической поддержки и сопровождения педагогов по достижению планируемых результатов школьниками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Запущена модель.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Описана модель обратной связи.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Целостность(наличие цели)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Наличие прямых и обратных управленческих  связей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Доступность в информационной среде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Наличие плана мероприятий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Готовность педагогических кадров к реализации проекта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Риски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Бюджетная смета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Появление системы методической поддержки и сопровождения педагогов и т.д.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11января 2016года  №1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Семинар «Изменение практики педагогов Боготольского района по достижению школьниками планируемых результатов».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Участники семинара: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муниципальная команда учителей – участников проекта кафедры начального образования КИПК «Возможности изменения практики педагогов по достижению младшими школьниками планируемых результатов»,  декабрь 2013года – июнь 2015года (далее учителя-кураторы);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*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методисты и специалисты Управления образования администрации Боготольского района;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* заместители  директоров по УВР;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* руководители РМО;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* представители опорных школ.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Задачи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7699183"/>
              </p:ext>
            </p:extLst>
          </p:nvPr>
        </p:nvGraphicFramePr>
        <p:xfrm>
          <a:off x="467544" y="1052736"/>
          <a:ext cx="8229600" cy="5453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585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Задачи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Планируемые результаты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Критерии оценивания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Мероприятия</a:t>
                      </a:r>
                    </a:p>
                  </a:txBody>
                  <a:tcPr marL="68580" marR="68580" marT="0" marB="0"/>
                </a:tc>
              </a:tr>
              <a:tr h="48674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Организовать деятельность участников семинара по освоению способа работы с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заданиями, направленными на формирования УУД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Распознают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учебно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познавательные и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учбно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практические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задачи;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Разрабатывают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учебно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познавательную задачу;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Разрабатывают </a:t>
                      </a:r>
                      <a:r>
                        <a:rPr lang="ru-RU" sz="1200" baseline="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учебно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практическую задачу;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Применяют приемы направленные на формирование УУД.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Объясняют предназначение </a:t>
                      </a:r>
                      <a:r>
                        <a:rPr lang="ru-RU" sz="12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учебно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познавательных и </a:t>
                      </a:r>
                      <a:r>
                        <a:rPr lang="ru-RU" sz="12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учебно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практических задач.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Формулируют задачу, которая ведет к открытию новых способов действия  с предметным содержанием;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-Формулируют задачу, которая  ведет к </a:t>
                      </a:r>
                      <a:r>
                        <a:rPr lang="ru-RU" sz="1200" b="1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открытию новых способов действия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 предметным;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Формулируют задачу, которая ориентирована на применение (отработку) </a:t>
                      </a:r>
                      <a:r>
                        <a:rPr lang="ru-RU" sz="1200" b="1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уже освоенных способов действий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(знаний, умений) в известной школьникам ситуации;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Классифицируют объекты с помощью алгоритма;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-Применяют готовый алгоритм при формировании логического УУД - подведение под понятие.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Март 2016года  №2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«Организация деятельности педагогов по освоению способа решения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учебно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познавтельных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учебно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– практических задач. Организация деятельности педагогов по освоению способа выделения умений(предметных и метапредметных) из текста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задания.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Задачи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968598"/>
              </p:ext>
            </p:extLst>
          </p:nvPr>
        </p:nvGraphicFramePr>
        <p:xfrm>
          <a:off x="611560" y="1196752"/>
          <a:ext cx="8229600" cy="5174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300318"/>
                <a:gridCol w="1928826"/>
                <a:gridCol w="1943056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Задачи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Планируемые результаты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Критерии оценивания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Мероприятия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Освоить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способ составления проектной задачи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Различают проект и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проектную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задачу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Разрабатывают 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ПРОЕТНЫЕ ЗАДАЧИ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называют общие признаки проекта и проектной задачи;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называют отличительные  признаки проекта и проектной задачи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Май 2016 года   №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Разработческий</a:t>
                      </a:r>
                      <a:r>
                        <a:rPr lang="ru-RU" sz="12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семинар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-разрабатывают паспорт проектной задачи;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-описывают проблемную ситуацию;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-разрабатывают систему заданий с учетом участия каждого обучающегося;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прописывают место сборки реального «продукта» (текст, схема, модель);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-подбирают инструментарий для отслеживания регулятивных и коммуникативных результатов.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Задачи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3900192"/>
              </p:ext>
            </p:extLst>
          </p:nvPr>
        </p:nvGraphicFramePr>
        <p:xfrm>
          <a:off x="500034" y="1214422"/>
          <a:ext cx="8229600" cy="2843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Задачи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Планируемые результаты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Критерии оценивания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Мероприятия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Организовать деятельность участников семинара по освоению способа критериального оценивания </a:t>
                      </a:r>
                      <a:r>
                        <a:rPr lang="ru-RU" sz="12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школьникоа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Формулируют планируемые 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результаты по учебному </a:t>
                      </a:r>
                      <a:r>
                        <a:rPr lang="ru-RU" sz="12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предмету на основе ПООП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Превращают планируемые результаты в измеряемые критерии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Составляют критерии к заданиям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-формулирует планируемый результат по схеме: действие, объект, условие;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-подбирают содержание и задания для  достижения планируемого результата;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Август 2016года №4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Семинар «Критериальное оценивание школьников»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-составляют критерии к заданиям;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расписывают уровни и их показатели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Перечень итоговых мероприятий проекта</a:t>
            </a:r>
            <a:endParaRPr lang="ru-RU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785926"/>
            <a:ext cx="857256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Georgia" pitchFamily="18" charset="0"/>
              </a:rPr>
              <a:t>август 2016г</a:t>
            </a:r>
            <a:r>
              <a:rPr lang="ru-RU" dirty="0" smtClean="0">
                <a:latin typeface="Georgia" pitchFamily="18" charset="0"/>
              </a:rPr>
              <a:t>. – мастер- классы, семинары в рамках Августовской конференции.</a:t>
            </a:r>
          </a:p>
          <a:p>
            <a:r>
              <a:rPr lang="ru-RU" b="1" dirty="0" smtClean="0">
                <a:latin typeface="Georgia" pitchFamily="18" charset="0"/>
              </a:rPr>
              <a:t>ноябрь 2016г. </a:t>
            </a:r>
            <a:r>
              <a:rPr lang="ru-RU" dirty="0" smtClean="0">
                <a:latin typeface="Georgia" pitchFamily="18" charset="0"/>
              </a:rPr>
              <a:t>– межмуниципальный семинар «Практики педагогов Боготольского района по достижению школьниками планируемых результатов»</a:t>
            </a:r>
          </a:p>
          <a:p>
            <a:r>
              <a:rPr lang="ru-RU" b="1" dirty="0" smtClean="0">
                <a:latin typeface="Georgia" pitchFamily="18" charset="0"/>
              </a:rPr>
              <a:t>июнь 2017г</a:t>
            </a:r>
            <a:r>
              <a:rPr lang="ru-RU" dirty="0" smtClean="0">
                <a:latin typeface="Georgia" pitchFamily="18" charset="0"/>
              </a:rPr>
              <a:t>. – фестиваль, выпуск методического сборника « Опыт педагогов Боготольского района по достижению школьниками планируемых результатов».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Georgia" pitchFamily="18" charset="0"/>
              </a:rPr>
              <a:t>Оценка эффективности модели сетевого взаимодействия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7099468"/>
              </p:ext>
            </p:extLst>
          </p:nvPr>
        </p:nvGraphicFramePr>
        <p:xfrm>
          <a:off x="467544" y="1484784"/>
          <a:ext cx="8229600" cy="47648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  <a:gridCol w="4485184"/>
              </a:tblGrid>
              <a:tr h="398131"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Задачи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81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1.Создать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модель системы методической поддержки и сопровождения педагогов по достижению планируемых результатов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школьниками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1.Наличие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системы методической поддержки и сопровождения педагогов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200" baseline="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21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2. Организовать деятельность участников семинара по освоению способа работы с заданиями, направленными на формирования УУД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1.Наличие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в технологических картах уроков заданий, направленных на формирование УУД.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2.Учителя разрабатывают задания направленные на формирование предметных и метапредметных УУД.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2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3.Овоить 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способ составления проектной задачи.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1.Составляют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авторские проектные 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задачи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946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4. Организовать деятельность участников семинара по освоению способа </a:t>
                      </a:r>
                      <a:r>
                        <a:rPr lang="ru-RU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критериального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 оценивания школьников.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1.Наличие в технологических картах уроков материалов, направленных на формирование </a:t>
                      </a:r>
                      <a:r>
                        <a:rPr lang="ru-RU" sz="1200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критериального</a:t>
                      </a:r>
                      <a:r>
                        <a:rPr lang="ru-RU" sz="12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оценивания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.Проведение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М- К участниками МК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1.Количество проведенных М-К.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2.Наличие результатов в виде методических разработок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52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.Открытые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учебные занятия по урочной и внеурочной деятельности участниками МК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Calibri"/>
                          <a:cs typeface="Times New Roman"/>
                        </a:rPr>
                        <a:t>1.Деятельность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учителя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2.Деятельность ученика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3.Технологическая карта урока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4.Формирование УУД и т.д.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Бюджет проекта</a:t>
            </a:r>
            <a:endParaRPr lang="ru-RU" dirty="0">
              <a:solidFill>
                <a:srgbClr val="FF0000"/>
              </a:solidFill>
              <a:latin typeface="Georgia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338"/>
              </p:ext>
            </p:extLst>
          </p:nvPr>
        </p:nvGraphicFramePr>
        <p:xfrm>
          <a:off x="457200" y="1600200"/>
          <a:ext cx="8229600" cy="2538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586"/>
                <a:gridCol w="2562078"/>
                <a:gridCol w="2152830"/>
                <a:gridCol w="1285884"/>
                <a:gridCol w="857256"/>
                <a:gridCol w="1042966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Georgia" pitchFamily="18" charset="0"/>
                          <a:ea typeface="Calibri"/>
                          <a:cs typeface="Times New Roman"/>
                        </a:rPr>
                        <a:t>№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Georgia" pitchFamily="18" charset="0"/>
                          <a:ea typeface="Calibri"/>
                          <a:cs typeface="Times New Roman"/>
                        </a:rPr>
                        <a:t>Мероприятие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Georgia" pitchFamily="18" charset="0"/>
                          <a:ea typeface="Calibri"/>
                          <a:cs typeface="Times New Roman"/>
                        </a:rPr>
                        <a:t>Источник финансирования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Georgia" pitchFamily="18" charset="0"/>
                          <a:ea typeface="Calibri"/>
                          <a:cs typeface="Times New Roman"/>
                        </a:rPr>
                        <a:t>Цена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Georgia" pitchFamily="18" charset="0"/>
                          <a:ea typeface="Calibri"/>
                          <a:cs typeface="Times New Roman"/>
                        </a:rPr>
                        <a:t>Кол-во</a:t>
                      </a:r>
                      <a:endParaRPr lang="ru-RU" sz="1400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Georgia" pitchFamily="18" charset="0"/>
                          <a:ea typeface="Calibri"/>
                          <a:cs typeface="Times New Roman"/>
                        </a:rPr>
                        <a:t>Сумма</a:t>
                      </a:r>
                    </a:p>
                  </a:txBody>
                  <a:tcPr marL="68580" marR="68580" marT="0" marB="0"/>
                </a:tc>
              </a:tr>
              <a:tr h="125806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Georgia" pitchFamily="18" charset="0"/>
                        </a:rPr>
                        <a:t>1</a:t>
                      </a:r>
                      <a:endParaRPr lang="ru-RU" sz="1400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Georgia" pitchFamily="18" charset="0"/>
                          <a:ea typeface="Calibri"/>
                          <a:cs typeface="Times New Roman"/>
                        </a:rPr>
                        <a:t>Выпуск вестника «Опыт педагогов Боготольского района по достижению школьниками планируемых результатов».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</a:tabLst>
                      </a:pPr>
                      <a:r>
                        <a:rPr lang="ru-RU" sz="1400" dirty="0" smtClean="0">
                          <a:latin typeface="Georgia" pitchFamily="18" charset="0"/>
                          <a:ea typeface="Calibri"/>
                          <a:cs typeface="Times New Roman"/>
                        </a:rPr>
                        <a:t>Средства </a:t>
                      </a:r>
                      <a:r>
                        <a:rPr lang="ru-RU" sz="1400" dirty="0">
                          <a:latin typeface="Georgia" pitchFamily="18" charset="0"/>
                          <a:ea typeface="Calibri"/>
                          <a:cs typeface="Times New Roman"/>
                        </a:rPr>
                        <a:t>программы «Развитие образования Боготольского района</a:t>
                      </a:r>
                      <a:r>
                        <a:rPr lang="ru-RU" sz="1400" dirty="0" smtClean="0">
                          <a:latin typeface="Georgia" pitchFamily="18" charset="0"/>
                          <a:ea typeface="Calibri"/>
                          <a:cs typeface="Times New Roman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</a:tabLst>
                      </a:pPr>
                      <a:endParaRPr lang="ru-RU" sz="1400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Georgia" pitchFamily="18" charset="0"/>
                          <a:ea typeface="Calibri"/>
                          <a:cs typeface="Times New Roman"/>
                        </a:rPr>
                        <a:t>600 руб.</a:t>
                      </a:r>
                      <a:endParaRPr lang="ru-RU" sz="1400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Georgia" pitchFamily="18" charset="0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Georgia" pitchFamily="18" charset="0"/>
                          <a:ea typeface="Calibri"/>
                          <a:cs typeface="Times New Roman"/>
                        </a:rPr>
                        <a:t>9000 руб</a:t>
                      </a:r>
                      <a:r>
                        <a:rPr lang="ru-RU" sz="1400" dirty="0">
                          <a:latin typeface="Georgia" pitchFamily="18" charset="0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Georgia" pitchFamily="18" charset="0"/>
                        </a:rPr>
                        <a:t>2</a:t>
                      </a:r>
                      <a:endParaRPr lang="ru-RU" sz="1400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Georgia" pitchFamily="18" charset="0"/>
                          <a:ea typeface="Calibri"/>
                          <a:cs typeface="Times New Roman"/>
                        </a:rPr>
                        <a:t>Оплата преподавателям КИПК –участникам  «запуска</a:t>
                      </a:r>
                      <a:r>
                        <a:rPr lang="ru-RU" sz="1400" dirty="0" smtClean="0">
                          <a:latin typeface="Georgia" pitchFamily="18" charset="0"/>
                          <a:ea typeface="Calibri"/>
                          <a:cs typeface="Times New Roman"/>
                        </a:rPr>
                        <a:t>» по запросу муниципальной команды</a:t>
                      </a:r>
                      <a:endParaRPr lang="ru-RU" sz="1400" dirty="0">
                        <a:latin typeface="Georg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Georgia" pitchFamily="18" charset="0"/>
                          <a:ea typeface="Calibri"/>
                          <a:cs typeface="Times New Roman"/>
                        </a:rPr>
                        <a:t>Субвенция ОО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Georgia" pitchFamily="18" charset="0"/>
                        </a:rPr>
                        <a:t>Договор</a:t>
                      </a:r>
                      <a:endParaRPr lang="ru-RU" sz="1400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Georgia" pitchFamily="18" charset="0"/>
                        </a:rPr>
                        <a:t>4</a:t>
                      </a:r>
                      <a:endParaRPr lang="ru-RU" sz="1400" dirty="0">
                        <a:latin typeface="Georg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Georgia" pitchFamily="18" charset="0"/>
                        </a:rPr>
                        <a:t>По договору</a:t>
                      </a:r>
                      <a:endParaRPr lang="ru-RU" sz="1400" dirty="0">
                        <a:latin typeface="Georg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Риски проекта</a:t>
            </a:r>
            <a:endParaRPr lang="ru-RU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latin typeface="Georgia" pitchFamily="18" charset="0"/>
              </a:rPr>
              <a:t>1.Временные рамки проекта</a:t>
            </a:r>
            <a:r>
              <a:rPr lang="ru-RU" dirty="0" smtClean="0">
                <a:latin typeface="Georgia" pitchFamily="18" charset="0"/>
              </a:rPr>
              <a:t>.</a:t>
            </a:r>
          </a:p>
          <a:p>
            <a:pPr algn="ctr">
              <a:buNone/>
            </a:pPr>
            <a:endParaRPr lang="ru-RU" dirty="0" smtClean="0">
              <a:latin typeface="Georgia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Georgia" pitchFamily="18" charset="0"/>
              </a:rPr>
              <a:t>2.Низкая мотивация отдельных категорий учителей</a:t>
            </a:r>
            <a:r>
              <a:rPr lang="ru-RU" dirty="0" smtClean="0">
                <a:latin typeface="Georgia" pitchFamily="18" charset="0"/>
              </a:rPr>
              <a:t>.</a:t>
            </a:r>
          </a:p>
          <a:p>
            <a:pPr algn="ctr">
              <a:buNone/>
            </a:pPr>
            <a:endParaRPr lang="ru-RU" dirty="0" smtClean="0">
              <a:latin typeface="Georgia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Georgia" pitchFamily="18" charset="0"/>
              </a:rPr>
              <a:t>З.Большой объем работы для членов муниципальной команды.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Актуальность проекта</a:t>
            </a:r>
            <a:endParaRPr lang="ru-RU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501122" cy="50720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000" dirty="0" smtClean="0">
                <a:latin typeface="Georgia" pitchFamily="18" charset="0"/>
              </a:rPr>
              <a:t>    Необходимо пересмотреть подходы к педагогическому  проектированию урока, написанию технологической карты урока.</a:t>
            </a:r>
          </a:p>
          <a:p>
            <a:pPr>
              <a:buNone/>
            </a:pPr>
            <a:r>
              <a:rPr lang="ru-RU" sz="3000" dirty="0" smtClean="0">
                <a:latin typeface="Georgia" pitchFamily="18" charset="0"/>
              </a:rPr>
              <a:t>    Как педагоги с уже сложившейся практикой, так и молодые  испытывают  большие  затруднения:</a:t>
            </a:r>
          </a:p>
          <a:p>
            <a:pPr>
              <a:buNone/>
            </a:pPr>
            <a:r>
              <a:rPr lang="ru-RU" sz="3000" dirty="0" smtClean="0">
                <a:latin typeface="Georgia" pitchFamily="18" charset="0"/>
              </a:rPr>
              <a:t>*в планировании своей деятельности, деятельности учащихся;</a:t>
            </a:r>
          </a:p>
          <a:p>
            <a:pPr>
              <a:buNone/>
            </a:pPr>
            <a:r>
              <a:rPr lang="ru-RU" sz="3000" dirty="0" smtClean="0">
                <a:latin typeface="Georgia" pitchFamily="18" charset="0"/>
              </a:rPr>
              <a:t>*в формулировании темы, цели и задач урока;</a:t>
            </a:r>
          </a:p>
          <a:p>
            <a:endParaRPr lang="ru-RU" sz="3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155831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Georgia" pitchFamily="18" charset="0"/>
              </a:rPr>
              <a:t>Спасибо за внимание !</a:t>
            </a:r>
            <a:endParaRPr lang="ru-RU" sz="6600" b="1" dirty="0">
              <a:solidFill>
                <a:srgbClr val="FF000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Актуальность проекта</a:t>
            </a:r>
            <a:endParaRPr lang="ru-RU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Georgia" pitchFamily="18" charset="0"/>
              </a:rPr>
              <a:t>не планируют предметные и метапредметные результаты урока;</a:t>
            </a:r>
          </a:p>
          <a:p>
            <a:r>
              <a:rPr lang="ru-RU" dirty="0" smtClean="0">
                <a:latin typeface="Georgia" pitchFamily="18" charset="0"/>
              </a:rPr>
              <a:t>не владеют способом работы с заданиями;</a:t>
            </a:r>
          </a:p>
          <a:p>
            <a:r>
              <a:rPr lang="ru-RU" dirty="0" smtClean="0">
                <a:latin typeface="Georgia" pitchFamily="18" charset="0"/>
              </a:rPr>
              <a:t>не разрабатывают критерии оценивания заданий; </a:t>
            </a:r>
          </a:p>
          <a:p>
            <a:r>
              <a:rPr lang="ru-RU" dirty="0" smtClean="0">
                <a:latin typeface="Georgia" pitchFamily="18" charset="0"/>
              </a:rPr>
              <a:t>не разрабатывают комплексные контрольные работы;</a:t>
            </a:r>
          </a:p>
          <a:p>
            <a:r>
              <a:rPr lang="ru-RU" dirty="0" smtClean="0">
                <a:latin typeface="Georgia" pitchFamily="18" charset="0"/>
              </a:rPr>
              <a:t> не владеют способом выделения умений из текста задания и т.д.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Основания для выбора данной темы проекта:</a:t>
            </a:r>
            <a:endParaRPr lang="ru-RU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300" b="1" dirty="0" smtClean="0">
                <a:latin typeface="Georgia" pitchFamily="18" charset="0"/>
              </a:rPr>
              <a:t>*</a:t>
            </a:r>
            <a:r>
              <a:rPr lang="ru-RU" dirty="0" smtClean="0">
                <a:latin typeface="Georgia" pitchFamily="18" charset="0"/>
              </a:rPr>
              <a:t>участие в проекте кафедры начального образования ККИПК с декабря 2013года по июнь 2015года «Возможности изменения практики педагогов по достижению младшими школьниками планируемых результатов обучения»</a:t>
            </a:r>
            <a:endParaRPr lang="ru-RU" b="1" dirty="0" smtClean="0">
              <a:latin typeface="Georgia" pitchFamily="18" charset="0"/>
            </a:endParaRPr>
          </a:p>
          <a:p>
            <a:pPr>
              <a:buNone/>
            </a:pPr>
            <a:r>
              <a:rPr lang="ru-RU" b="1" dirty="0" smtClean="0">
                <a:latin typeface="Georgia" pitchFamily="18" charset="0"/>
              </a:rPr>
              <a:t>*</a:t>
            </a:r>
            <a:r>
              <a:rPr lang="ru-RU" dirty="0" smtClean="0">
                <a:latin typeface="Georgia" pitchFamily="18" charset="0"/>
              </a:rPr>
              <a:t> анализ методической работы образовательных организаций района;</a:t>
            </a:r>
          </a:p>
          <a:p>
            <a:pPr>
              <a:buNone/>
            </a:pPr>
            <a:r>
              <a:rPr lang="ru-RU" b="1" dirty="0" smtClean="0">
                <a:latin typeface="Georgia" pitchFamily="18" charset="0"/>
              </a:rPr>
              <a:t>*</a:t>
            </a:r>
            <a:r>
              <a:rPr lang="ru-RU" dirty="0" smtClean="0">
                <a:latin typeface="Georgia" pitchFamily="18" charset="0"/>
              </a:rPr>
              <a:t>отсутствие обратной связи по изменению практики педагогов участников районного проекта.</a:t>
            </a:r>
          </a:p>
          <a:p>
            <a:pPr>
              <a:buNone/>
            </a:pPr>
            <a:endParaRPr lang="ru-RU" sz="3300" dirty="0" smtClean="0">
              <a:latin typeface="Georgi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Цель проекта -  </a:t>
            </a:r>
            <a:endParaRPr lang="ru-RU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>
              <a:buNone/>
            </a:pPr>
            <a:r>
              <a:rPr lang="ru-RU" sz="4000" dirty="0" smtClean="0">
                <a:latin typeface="Georgia" pitchFamily="18" charset="0"/>
              </a:rPr>
              <a:t>создать систему методической поддержки и сопровождения педагогов  по  достижению планируемых результатов школьниками.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Georgia" pitchFamily="18" charset="0"/>
              </a:rPr>
              <a:t>Участники: специалисты Управления образования</a:t>
            </a:r>
            <a:endParaRPr lang="ru-RU" sz="4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4012" t="24623" r="15907" b="10663"/>
          <a:stretch>
            <a:fillRect/>
          </a:stretch>
        </p:blipFill>
        <p:spPr bwMode="auto">
          <a:xfrm>
            <a:off x="357158" y="1714488"/>
            <a:ext cx="8509833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329642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Georgia" pitchFamily="18" charset="0"/>
              </a:rPr>
              <a:t>Участники: заместители директоров по УВР и руководители РМО</a:t>
            </a:r>
            <a:endParaRPr lang="ru-RU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2536" t="23044" r="21589" b="7506"/>
          <a:stretch>
            <a:fillRect/>
          </a:stretch>
        </p:blipFill>
        <p:spPr bwMode="auto">
          <a:xfrm>
            <a:off x="785786" y="1357298"/>
            <a:ext cx="7500990" cy="5274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Georgia" pitchFamily="18" charset="0"/>
              </a:rPr>
              <a:t>Участники: педагоги школ</a:t>
            </a:r>
            <a:endParaRPr lang="ru-RU" sz="36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l="17187" t="22656" r="15429" b="8008"/>
          <a:stretch>
            <a:fillRect/>
          </a:stretch>
        </p:blipFill>
        <p:spPr bwMode="auto">
          <a:xfrm>
            <a:off x="357158" y="1285859"/>
            <a:ext cx="8501122" cy="5248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72560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Georgia" pitchFamily="18" charset="0"/>
              </a:rPr>
              <a:t>Муниципальная целевая группа - кураторы по методической поддержке и сопровождению педагогов</a:t>
            </a:r>
            <a:r>
              <a:rPr lang="ru-RU" sz="3200" b="1" dirty="0" smtClean="0">
                <a:solidFill>
                  <a:srgbClr val="FF0000"/>
                </a:solidFill>
                <a:latin typeface="Georgia" pitchFamily="18" charset="0"/>
              </a:rPr>
              <a:t>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844824"/>
            <a:ext cx="8358246" cy="478634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800" dirty="0" smtClean="0">
                <a:latin typeface="Georgia" pitchFamily="18" charset="0"/>
              </a:rPr>
              <a:t>* муниципальная команда учителей – участников проекта кафедры начального образования КИПК «Возможности изменения практики педагогов по достижению младшими школьниками планируемых результатов»,  декабрь 2013года – июнь 2015года (далее учителя-кураторы);</a:t>
            </a:r>
          </a:p>
          <a:p>
            <a:pPr>
              <a:buNone/>
            </a:pPr>
            <a:r>
              <a:rPr lang="ru-RU" sz="3800" dirty="0" smtClean="0">
                <a:latin typeface="Georgia" pitchFamily="18" charset="0"/>
              </a:rPr>
              <a:t>* методисты и специалисты Управления образования администрации Боготольского района;</a:t>
            </a:r>
          </a:p>
          <a:p>
            <a:pPr>
              <a:buNone/>
            </a:pPr>
            <a:r>
              <a:rPr lang="ru-RU" sz="3800" dirty="0" smtClean="0">
                <a:latin typeface="Georgia" pitchFamily="18" charset="0"/>
              </a:rPr>
              <a:t>* заместители  директоров по УВР;</a:t>
            </a:r>
          </a:p>
          <a:p>
            <a:pPr>
              <a:buNone/>
            </a:pPr>
            <a:r>
              <a:rPr lang="ru-RU" sz="3800" dirty="0" smtClean="0">
                <a:latin typeface="Georgia" pitchFamily="18" charset="0"/>
              </a:rPr>
              <a:t>* руководители РМО;</a:t>
            </a:r>
          </a:p>
          <a:p>
            <a:pPr>
              <a:buNone/>
            </a:pPr>
            <a:r>
              <a:rPr lang="ru-RU" sz="3800" dirty="0" smtClean="0">
                <a:latin typeface="Georgia" pitchFamily="18" charset="0"/>
              </a:rPr>
              <a:t>* представители опорных школ.</a:t>
            </a:r>
          </a:p>
          <a:p>
            <a:pPr>
              <a:buNone/>
            </a:pPr>
            <a:endParaRPr lang="ru-RU" sz="3600" dirty="0" smtClean="0">
              <a:latin typeface="Georgi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1150</Words>
  <Application>Microsoft Office PowerPoint</Application>
  <PresentationFormat>Экран (4:3)</PresentationFormat>
  <Paragraphs>161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ПРОЕКТ:  «Изменение практики педагогов Боготольского района по достижению школьниками планируемых результатов»   Срок реализации проекта: январь 2016г. - июнь 2017г. </vt:lpstr>
      <vt:lpstr>Актуальность проекта</vt:lpstr>
      <vt:lpstr>Актуальность проекта</vt:lpstr>
      <vt:lpstr>Основания для выбора данной темы проекта:</vt:lpstr>
      <vt:lpstr>Цель проекта -  </vt:lpstr>
      <vt:lpstr>Участники: специалисты Управления образования</vt:lpstr>
      <vt:lpstr>Участники: заместители директоров по УВР и руководители РМО</vt:lpstr>
      <vt:lpstr>Участники: педагоги школ</vt:lpstr>
      <vt:lpstr>Муниципальная целевая группа - кураторы по методической поддержке и сопровождению педагогов:</vt:lpstr>
      <vt:lpstr>Муниципальная целевая группа - кураторы по методической поддержке и сопровождению педагогов:</vt:lpstr>
      <vt:lpstr>Муниципальная целевая группа - кураторы по методической поддержке и сопровождению педагогов:</vt:lpstr>
      <vt:lpstr>Задачи</vt:lpstr>
      <vt:lpstr>Задачи</vt:lpstr>
      <vt:lpstr>Задачи</vt:lpstr>
      <vt:lpstr>Задачи</vt:lpstr>
      <vt:lpstr>Перечень итоговых мероприятий проекта</vt:lpstr>
      <vt:lpstr>Оценка эффективности модели сетевого взаимодействия</vt:lpstr>
      <vt:lpstr>Бюджет проекта</vt:lpstr>
      <vt:lpstr>Риски проекта</vt:lpstr>
      <vt:lpstr>Спасибо за внимание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ПРОЕКТ:   «Изменение практики педагогов Боготольского района по достижению школьниками планируемых результатов»</dc:title>
  <dc:creator>Admin</dc:creator>
  <cp:lastModifiedBy>Irina</cp:lastModifiedBy>
  <cp:revision>76</cp:revision>
  <dcterms:modified xsi:type="dcterms:W3CDTF">2016-01-26T02:31:21Z</dcterms:modified>
</cp:coreProperties>
</file>